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60" r:id="rId3"/>
    <p:sldId id="344" r:id="rId4"/>
    <p:sldId id="414" r:id="rId5"/>
    <p:sldId id="257" r:id="rId6"/>
    <p:sldId id="389" r:id="rId7"/>
    <p:sldId id="258" r:id="rId8"/>
    <p:sldId id="409" r:id="rId9"/>
    <p:sldId id="415" r:id="rId10"/>
    <p:sldId id="380" r:id="rId11"/>
    <p:sldId id="259" r:id="rId12"/>
    <p:sldId id="378" r:id="rId13"/>
    <p:sldId id="379" r:id="rId14"/>
    <p:sldId id="355" r:id="rId15"/>
    <p:sldId id="377" r:id="rId16"/>
    <p:sldId id="390" r:id="rId17"/>
    <p:sldId id="353" r:id="rId18"/>
    <p:sldId id="356" r:id="rId19"/>
    <p:sldId id="357" r:id="rId20"/>
    <p:sldId id="388" r:id="rId21"/>
    <p:sldId id="358" r:id="rId22"/>
    <p:sldId id="382" r:id="rId23"/>
    <p:sldId id="383" r:id="rId24"/>
    <p:sldId id="384" r:id="rId25"/>
    <p:sldId id="362" r:id="rId26"/>
    <p:sldId id="381" r:id="rId27"/>
    <p:sldId id="363" r:id="rId28"/>
    <p:sldId id="408" r:id="rId29"/>
    <p:sldId id="387" r:id="rId30"/>
    <p:sldId id="368" r:id="rId31"/>
    <p:sldId id="367" r:id="rId32"/>
    <p:sldId id="398" r:id="rId33"/>
    <p:sldId id="399" r:id="rId34"/>
    <p:sldId id="419" r:id="rId35"/>
    <p:sldId id="420" r:id="rId36"/>
    <p:sldId id="391" r:id="rId37"/>
    <p:sldId id="417" r:id="rId38"/>
    <p:sldId id="396" r:id="rId39"/>
    <p:sldId id="397" r:id="rId40"/>
    <p:sldId id="411" r:id="rId41"/>
    <p:sldId id="412" r:id="rId42"/>
    <p:sldId id="359" r:id="rId43"/>
    <p:sldId id="392" r:id="rId44"/>
    <p:sldId id="371" r:id="rId45"/>
    <p:sldId id="401" r:id="rId46"/>
    <p:sldId id="402" r:id="rId47"/>
    <p:sldId id="403" r:id="rId48"/>
    <p:sldId id="404" r:id="rId49"/>
    <p:sldId id="405" r:id="rId50"/>
    <p:sldId id="406" r:id="rId51"/>
    <p:sldId id="407" r:id="rId52"/>
    <p:sldId id="394" r:id="rId53"/>
    <p:sldId id="372" r:id="rId54"/>
    <p:sldId id="373" r:id="rId55"/>
    <p:sldId id="395" r:id="rId56"/>
    <p:sldId id="400" r:id="rId57"/>
    <p:sldId id="418" r:id="rId58"/>
    <p:sldId id="413"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50" d="100"/>
          <a:sy n="150" d="100"/>
        </p:scale>
        <p:origin x="576" y="114"/>
      </p:cViewPr>
      <p:guideLst>
        <p:guide orient="horz" pos="2183"/>
        <p:guide pos="3840"/>
      </p:guideLst>
    </p:cSldViewPr>
  </p:slideViewPr>
  <p:notesTextViewPr>
    <p:cViewPr>
      <p:scale>
        <a:sx n="1" d="1"/>
        <a:sy n="1" d="1"/>
      </p:scale>
      <p:origin x="0" y="0"/>
    </p:cViewPr>
  </p:notesTextViewPr>
  <p:sorterViewPr>
    <p:cViewPr>
      <p:scale>
        <a:sx n="160" d="100"/>
        <a:sy n="160" d="100"/>
      </p:scale>
      <p:origin x="0" y="-101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8C0E4-10E0-4746-8675-569D49D4C6BB}" type="datetimeFigureOut">
              <a:rPr kumimoji="1" lang="ja-JP" altLang="en-US" smtClean="0"/>
              <a:t>2019/2/11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97846-653F-4A91-A087-88511AFD2080}" type="slidenum">
              <a:rPr kumimoji="1" lang="ja-JP" altLang="en-US" smtClean="0"/>
              <a:t>‹#›</a:t>
            </a:fld>
            <a:endParaRPr kumimoji="1" lang="ja-JP" altLang="en-US"/>
          </a:p>
        </p:txBody>
      </p:sp>
    </p:spTree>
    <p:extLst>
      <p:ext uri="{BB962C8B-B14F-4D97-AF65-F5344CB8AC3E}">
        <p14:creationId xmlns:p14="http://schemas.microsoft.com/office/powerpoint/2010/main" val="10668276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FE1E74-6E4F-4A3D-A3D0-5387B23B92DF}" type="slidenum">
              <a:rPr kumimoji="1" lang="ja-JP" altLang="en-US" smtClean="0"/>
              <a:t>2</a:t>
            </a:fld>
            <a:endParaRPr kumimoji="1" lang="ja-JP" altLang="en-US"/>
          </a:p>
        </p:txBody>
      </p:sp>
    </p:spTree>
    <p:extLst>
      <p:ext uri="{BB962C8B-B14F-4D97-AF65-F5344CB8AC3E}">
        <p14:creationId xmlns:p14="http://schemas.microsoft.com/office/powerpoint/2010/main" val="76075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4697846-653F-4A91-A087-88511AFD2080}" type="slidenum">
              <a:rPr kumimoji="1" lang="ja-JP" altLang="en-US" smtClean="0"/>
              <a:t>9</a:t>
            </a:fld>
            <a:endParaRPr kumimoji="1" lang="ja-JP" altLang="en-US"/>
          </a:p>
        </p:txBody>
      </p:sp>
    </p:spTree>
    <p:extLst>
      <p:ext uri="{BB962C8B-B14F-4D97-AF65-F5344CB8AC3E}">
        <p14:creationId xmlns:p14="http://schemas.microsoft.com/office/powerpoint/2010/main" val="217919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4697846-653F-4A91-A087-88511AFD2080}" type="slidenum">
              <a:rPr kumimoji="1" lang="ja-JP" altLang="en-US" smtClean="0"/>
              <a:t>17</a:t>
            </a:fld>
            <a:endParaRPr kumimoji="1" lang="ja-JP" altLang="en-US"/>
          </a:p>
        </p:txBody>
      </p:sp>
    </p:spTree>
    <p:extLst>
      <p:ext uri="{BB962C8B-B14F-4D97-AF65-F5344CB8AC3E}">
        <p14:creationId xmlns:p14="http://schemas.microsoft.com/office/powerpoint/2010/main" val="355106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4697846-653F-4A91-A087-88511AFD2080}" type="slidenum">
              <a:rPr kumimoji="1" lang="ja-JP" altLang="en-US" smtClean="0"/>
              <a:t>18</a:t>
            </a:fld>
            <a:endParaRPr kumimoji="1" lang="ja-JP" altLang="en-US"/>
          </a:p>
        </p:txBody>
      </p:sp>
    </p:spTree>
    <p:extLst>
      <p:ext uri="{BB962C8B-B14F-4D97-AF65-F5344CB8AC3E}">
        <p14:creationId xmlns:p14="http://schemas.microsoft.com/office/powerpoint/2010/main" val="2659793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0956346-A988-4265-8720-B2FC66BD7622}" type="slidenum">
              <a:rPr kumimoji="1" lang="ja-JP" altLang="en-US" smtClean="0"/>
              <a:t>42</a:t>
            </a:fld>
            <a:endParaRPr kumimoji="1" lang="ja-JP" altLang="en-US"/>
          </a:p>
        </p:txBody>
      </p:sp>
    </p:spTree>
    <p:extLst>
      <p:ext uri="{BB962C8B-B14F-4D97-AF65-F5344CB8AC3E}">
        <p14:creationId xmlns:p14="http://schemas.microsoft.com/office/powerpoint/2010/main" val="366142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4697846-653F-4A91-A087-88511AFD2080}" type="slidenum">
              <a:rPr kumimoji="1" lang="ja-JP" altLang="en-US" smtClean="0"/>
              <a:t>49</a:t>
            </a:fld>
            <a:endParaRPr kumimoji="1" lang="ja-JP" altLang="en-US"/>
          </a:p>
        </p:txBody>
      </p:sp>
    </p:spTree>
    <p:extLst>
      <p:ext uri="{BB962C8B-B14F-4D97-AF65-F5344CB8AC3E}">
        <p14:creationId xmlns:p14="http://schemas.microsoft.com/office/powerpoint/2010/main" val="107595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4697846-653F-4A91-A087-88511AFD2080}" type="slidenum">
              <a:rPr kumimoji="1" lang="ja-JP" altLang="en-US" smtClean="0"/>
              <a:t>51</a:t>
            </a:fld>
            <a:endParaRPr kumimoji="1" lang="ja-JP" altLang="en-US"/>
          </a:p>
        </p:txBody>
      </p:sp>
    </p:spTree>
    <p:extLst>
      <p:ext uri="{BB962C8B-B14F-4D97-AF65-F5344CB8AC3E}">
        <p14:creationId xmlns:p14="http://schemas.microsoft.com/office/powerpoint/2010/main" val="3192394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4697846-653F-4A91-A087-88511AFD2080}" type="slidenum">
              <a:rPr kumimoji="1" lang="ja-JP" altLang="en-US" smtClean="0"/>
              <a:t>55</a:t>
            </a:fld>
            <a:endParaRPr kumimoji="1" lang="ja-JP" altLang="en-US"/>
          </a:p>
        </p:txBody>
      </p:sp>
    </p:spTree>
    <p:extLst>
      <p:ext uri="{BB962C8B-B14F-4D97-AF65-F5344CB8AC3E}">
        <p14:creationId xmlns:p14="http://schemas.microsoft.com/office/powerpoint/2010/main" val="2743710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4476D7-6815-4864-B350-C8075F4E05C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C955DA3-59BE-468B-8276-22E76B1EB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3312085-04AD-4AA5-B3AB-E17534260C31}"/>
              </a:ext>
            </a:extLst>
          </p:cNvPr>
          <p:cNvSpPr>
            <a:spLocks noGrp="1"/>
          </p:cNvSpPr>
          <p:nvPr>
            <p:ph type="dt" sz="half" idx="10"/>
          </p:nvPr>
        </p:nvSpPr>
        <p:spPr/>
        <p:txBody>
          <a:bodyPr/>
          <a:lstStyle/>
          <a:p>
            <a:fld id="{C9BE22D3-E84F-43E8-A319-91F9273E2879}" type="datetimeFigureOut">
              <a:rPr kumimoji="1" lang="ja-JP" altLang="en-US" smtClean="0"/>
              <a:t>2019/2/11</a:t>
            </a:fld>
            <a:endParaRPr kumimoji="1" lang="ja-JP" altLang="en-US"/>
          </a:p>
        </p:txBody>
      </p:sp>
      <p:sp>
        <p:nvSpPr>
          <p:cNvPr id="5" name="フッター プレースホルダー 4">
            <a:extLst>
              <a:ext uri="{FF2B5EF4-FFF2-40B4-BE49-F238E27FC236}">
                <a16:creationId xmlns:a16="http://schemas.microsoft.com/office/drawing/2014/main" id="{5014682E-8869-47F2-BBB3-D99B9F4F7F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7823F8D-CB98-427E-94BF-9DBD353E9B36}"/>
              </a:ext>
            </a:extLst>
          </p:cNvPr>
          <p:cNvSpPr>
            <a:spLocks noGrp="1"/>
          </p:cNvSpPr>
          <p:nvPr>
            <p:ph type="sldNum" sz="quarter" idx="12"/>
          </p:nvPr>
        </p:nvSpPr>
        <p:spPr/>
        <p:txBody>
          <a:bodyPr/>
          <a:lstStyle/>
          <a:p>
            <a:fld id="{68716B27-2032-4FFF-B727-7D93C3FD9420}" type="slidenum">
              <a:rPr kumimoji="1" lang="ja-JP" altLang="en-US" smtClean="0"/>
              <a:t>‹#›</a:t>
            </a:fld>
            <a:endParaRPr kumimoji="1" lang="ja-JP" altLang="en-US"/>
          </a:p>
        </p:txBody>
      </p:sp>
    </p:spTree>
    <p:extLst>
      <p:ext uri="{BB962C8B-B14F-4D97-AF65-F5344CB8AC3E}">
        <p14:creationId xmlns:p14="http://schemas.microsoft.com/office/powerpoint/2010/main" val="187400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98F39-6F6E-4D2B-95FB-5134620FBBA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B02C2A-4B70-48C4-BF78-48B2653CB8C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DA5F95-9769-46DB-BDAA-3BCE743E97A1}"/>
              </a:ext>
            </a:extLst>
          </p:cNvPr>
          <p:cNvSpPr>
            <a:spLocks noGrp="1"/>
          </p:cNvSpPr>
          <p:nvPr>
            <p:ph type="dt" sz="half" idx="10"/>
          </p:nvPr>
        </p:nvSpPr>
        <p:spPr/>
        <p:txBody>
          <a:bodyPr/>
          <a:lstStyle/>
          <a:p>
            <a:fld id="{C9BE22D3-E84F-43E8-A319-91F9273E2879}" type="datetimeFigureOut">
              <a:rPr kumimoji="1" lang="ja-JP" altLang="en-US" smtClean="0"/>
              <a:t>2019/2/11</a:t>
            </a:fld>
            <a:endParaRPr kumimoji="1" lang="ja-JP" altLang="en-US"/>
          </a:p>
        </p:txBody>
      </p:sp>
      <p:sp>
        <p:nvSpPr>
          <p:cNvPr id="5" name="フッター プレースホルダー 4">
            <a:extLst>
              <a:ext uri="{FF2B5EF4-FFF2-40B4-BE49-F238E27FC236}">
                <a16:creationId xmlns:a16="http://schemas.microsoft.com/office/drawing/2014/main" id="{9DAC696D-28D8-4332-8157-1276A9043FF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7D244C-24A9-4DA7-9A39-F31F1A0AEF20}"/>
              </a:ext>
            </a:extLst>
          </p:cNvPr>
          <p:cNvSpPr>
            <a:spLocks noGrp="1"/>
          </p:cNvSpPr>
          <p:nvPr>
            <p:ph type="sldNum" sz="quarter" idx="12"/>
          </p:nvPr>
        </p:nvSpPr>
        <p:spPr/>
        <p:txBody>
          <a:bodyPr/>
          <a:lstStyle/>
          <a:p>
            <a:fld id="{68716B27-2032-4FFF-B727-7D93C3FD9420}" type="slidenum">
              <a:rPr kumimoji="1" lang="ja-JP" altLang="en-US" smtClean="0"/>
              <a:t>‹#›</a:t>
            </a:fld>
            <a:endParaRPr kumimoji="1" lang="ja-JP" altLang="en-US"/>
          </a:p>
        </p:txBody>
      </p:sp>
    </p:spTree>
    <p:extLst>
      <p:ext uri="{BB962C8B-B14F-4D97-AF65-F5344CB8AC3E}">
        <p14:creationId xmlns:p14="http://schemas.microsoft.com/office/powerpoint/2010/main" val="414944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D9E5B75-8D13-4C95-B1CB-568D68C18E89}"/>
              </a:ext>
            </a:extLst>
          </p:cNvPr>
          <p:cNvSpPr>
            <a:spLocks noGrp="1"/>
          </p:cNvSpPr>
          <p:nvPr>
            <p:ph type="dt" sz="half" idx="10"/>
          </p:nvPr>
        </p:nvSpPr>
        <p:spPr/>
        <p:txBody>
          <a:bodyPr/>
          <a:lstStyle/>
          <a:p>
            <a:fld id="{C9BE22D3-E84F-43E8-A319-91F9273E2879}" type="datetimeFigureOut">
              <a:rPr kumimoji="1" lang="ja-JP" altLang="en-US" smtClean="0"/>
              <a:t>2019/2/11</a:t>
            </a:fld>
            <a:endParaRPr kumimoji="1" lang="ja-JP" altLang="en-US"/>
          </a:p>
        </p:txBody>
      </p:sp>
      <p:sp>
        <p:nvSpPr>
          <p:cNvPr id="3" name="フッター プレースホルダー 2">
            <a:extLst>
              <a:ext uri="{FF2B5EF4-FFF2-40B4-BE49-F238E27FC236}">
                <a16:creationId xmlns:a16="http://schemas.microsoft.com/office/drawing/2014/main" id="{C508CA41-8C54-4434-BE20-6EFC512E8B9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648D9C0-5216-4577-8091-59AC5B1546ED}"/>
              </a:ext>
            </a:extLst>
          </p:cNvPr>
          <p:cNvSpPr>
            <a:spLocks noGrp="1"/>
          </p:cNvSpPr>
          <p:nvPr>
            <p:ph type="sldNum" sz="quarter" idx="12"/>
          </p:nvPr>
        </p:nvSpPr>
        <p:spPr/>
        <p:txBody>
          <a:bodyPr/>
          <a:lstStyle/>
          <a:p>
            <a:fld id="{68716B27-2032-4FFF-B727-7D93C3FD9420}" type="slidenum">
              <a:rPr kumimoji="1" lang="ja-JP" altLang="en-US" smtClean="0"/>
              <a:t>‹#›</a:t>
            </a:fld>
            <a:endParaRPr kumimoji="1" lang="ja-JP" altLang="en-US"/>
          </a:p>
        </p:txBody>
      </p:sp>
    </p:spTree>
    <p:extLst>
      <p:ext uri="{BB962C8B-B14F-4D97-AF65-F5344CB8AC3E}">
        <p14:creationId xmlns:p14="http://schemas.microsoft.com/office/powerpoint/2010/main" val="33934287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83264D3-7961-40AC-8D20-99D400F38FA5}"/>
              </a:ext>
            </a:extLst>
          </p:cNvPr>
          <p:cNvSpPr>
            <a:spLocks noGrp="1"/>
          </p:cNvSpPr>
          <p:nvPr>
            <p:ph type="title"/>
          </p:nvPr>
        </p:nvSpPr>
        <p:spPr>
          <a:xfrm>
            <a:off x="838200" y="229198"/>
            <a:ext cx="10515600" cy="648129"/>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F5700AB-1BC5-45E6-847D-47DC5E8EF26B}"/>
              </a:ext>
            </a:extLst>
          </p:cNvPr>
          <p:cNvSpPr>
            <a:spLocks noGrp="1"/>
          </p:cNvSpPr>
          <p:nvPr>
            <p:ph type="body" idx="1"/>
          </p:nvPr>
        </p:nvSpPr>
        <p:spPr>
          <a:xfrm>
            <a:off x="838200" y="976184"/>
            <a:ext cx="10515600" cy="565261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661A42B-F97F-4B41-910A-5AAD61AE3C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E22D3-E84F-43E8-A319-91F9273E2879}" type="datetimeFigureOut">
              <a:rPr kumimoji="1" lang="ja-JP" altLang="en-US" smtClean="0"/>
              <a:t>2019/2/11</a:t>
            </a:fld>
            <a:endParaRPr kumimoji="1" lang="ja-JP" altLang="en-US"/>
          </a:p>
        </p:txBody>
      </p:sp>
      <p:sp>
        <p:nvSpPr>
          <p:cNvPr id="5" name="フッター プレースホルダー 4">
            <a:extLst>
              <a:ext uri="{FF2B5EF4-FFF2-40B4-BE49-F238E27FC236}">
                <a16:creationId xmlns:a16="http://schemas.microsoft.com/office/drawing/2014/main" id="{1E294494-1E2E-4CA4-AC4B-8915DA757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E1A0E07-8834-49BA-9D73-45AF0148A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16B27-2032-4FFF-B727-7D93C3FD9420}" type="slidenum">
              <a:rPr kumimoji="1" lang="ja-JP" altLang="en-US" smtClean="0"/>
              <a:t>‹#›</a:t>
            </a:fld>
            <a:endParaRPr kumimoji="1" lang="ja-JP" altLang="en-US"/>
          </a:p>
        </p:txBody>
      </p:sp>
    </p:spTree>
    <p:extLst>
      <p:ext uri="{BB962C8B-B14F-4D97-AF65-F5344CB8AC3E}">
        <p14:creationId xmlns:p14="http://schemas.microsoft.com/office/powerpoint/2010/main" val="4129361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finance-gfp.com/?p=204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finance-gfp.com/?p=659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finance-gfp.com/?p=6595" TargetMode="External"/><Relationship Id="rId5" Type="http://schemas.openxmlformats.org/officeDocument/2006/relationships/hyperlink" Target="https://finance-gfp.com/?p=2042" TargetMode="Externa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scrapbox.io/nishio/%E3%82%BF%E3%83%A6%E3%83%94%E3%83%B3%E3%82%B3%E4%BA%BA%E3%81%AE%E3%81%9F%E3%81%A8%E3%81%8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witter.com/blackenedgold/status/1083600189963722752"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twitter.com/monamour555/status/106830361166957363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www.academy.titech.ac.jp/cumot/sud/index.html"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www.cs.cmu.edu/afs/cs/usr/wing/www/ct-japanese.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kivantium.hateblo.jp/entry/2016/12/02/005359"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hyperlink" Target="https://en.wikipedia.org/wiki/Adder_(electronic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ja.wikipedia.org/wiki/%E7%AC%AC%E5%9B%9B%E6%AC%A1%E7%94%A3%E6%A5%AD%E9%9D%A9%E5%91%B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pen.vein.spac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hyperlink" Target="https://www.jpx.co.jp/corporate/about-jpx/history/01-02.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factory.pixiv.net/"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nikkei.com/article/DGXMZO26357790R30C18A1X35000/"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ech.nikkeibp.co.jp/dm/atcl/mag/15/00195/022100008/" TargetMode="External"/><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hyperlink" Target="https://www.nikkan.co.jp/articles/view/00481801"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dWHYLqcCPuU"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hyperlink" Target="http://www.nobuyuki-umetani.com/publication/2011_sigg_sensitivecouture/2011_siggraph_SensitiveCouture_Video.mp4" TargetMode="External"/><Relationship Id="rId5" Type="http://schemas.openxmlformats.org/officeDocument/2006/relationships/hyperlink" Target="http://www.nobuyuki-umetani.com/" TargetMode="Externa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witter.com/fladdict/status/774988305062506496"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boto3.amazonaws.com/v1/documentation/api/latest/reference/services/mturk.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8C553-C8C2-47EE-B177-E7FE1B1F047D}"/>
              </a:ext>
            </a:extLst>
          </p:cNvPr>
          <p:cNvSpPr>
            <a:spLocks noGrp="1"/>
          </p:cNvSpPr>
          <p:nvPr>
            <p:ph type="ctrTitle"/>
          </p:nvPr>
        </p:nvSpPr>
        <p:spPr/>
        <p:txBody>
          <a:bodyPr>
            <a:normAutofit fontScale="90000"/>
          </a:bodyPr>
          <a:lstStyle/>
          <a:p>
            <a:r>
              <a:rPr kumimoji="1" lang="ja-JP" altLang="en-US" dirty="0"/>
              <a:t>なぜコンピュータを学ばなければ</a:t>
            </a:r>
            <a:r>
              <a:rPr lang="ja-JP" altLang="en-US" dirty="0"/>
              <a:t>ならないのか</a:t>
            </a:r>
            <a:br>
              <a:rPr lang="en-US" altLang="ja-JP" dirty="0"/>
            </a:br>
            <a:r>
              <a:rPr lang="en-US" altLang="ja-JP" dirty="0"/>
              <a:t>21</a:t>
            </a:r>
            <a:r>
              <a:rPr lang="ja-JP" altLang="en-US" dirty="0"/>
              <a:t>世紀の君主論</a:t>
            </a:r>
            <a:endParaRPr kumimoji="1" lang="ja-JP" altLang="en-US" dirty="0"/>
          </a:p>
        </p:txBody>
      </p:sp>
      <p:sp>
        <p:nvSpPr>
          <p:cNvPr id="3" name="字幕 2">
            <a:extLst>
              <a:ext uri="{FF2B5EF4-FFF2-40B4-BE49-F238E27FC236}">
                <a16:creationId xmlns:a16="http://schemas.microsoft.com/office/drawing/2014/main" id="{5B15C091-9B5B-4C45-88DC-52F3A90DADC2}"/>
              </a:ext>
            </a:extLst>
          </p:cNvPr>
          <p:cNvSpPr>
            <a:spLocks noGrp="1"/>
          </p:cNvSpPr>
          <p:nvPr>
            <p:ph type="subTitle" idx="1"/>
          </p:nvPr>
        </p:nvSpPr>
        <p:spPr/>
        <p:txBody>
          <a:bodyPr>
            <a:normAutofit fontScale="92500" lnSpcReduction="10000"/>
          </a:bodyPr>
          <a:lstStyle/>
          <a:p>
            <a:r>
              <a:rPr lang="ja-JP" altLang="en-US" dirty="0"/>
              <a:t>国際基督教大学</a:t>
            </a:r>
            <a:endParaRPr lang="en-US" altLang="ja-JP" dirty="0"/>
          </a:p>
          <a:p>
            <a:r>
              <a:rPr lang="ja-JP" altLang="en-US" dirty="0"/>
              <a:t>グローバル情報学 第</a:t>
            </a:r>
            <a:r>
              <a:rPr lang="en-US" altLang="ja-JP" dirty="0"/>
              <a:t>6</a:t>
            </a:r>
            <a:r>
              <a:rPr lang="ja-JP" altLang="en-US" dirty="0"/>
              <a:t>回</a:t>
            </a:r>
            <a:endParaRPr kumimoji="1" lang="en-US" altLang="ja-JP" dirty="0"/>
          </a:p>
          <a:p>
            <a:r>
              <a:rPr lang="en-US" altLang="ja-JP" dirty="0"/>
              <a:t>2019/02/04</a:t>
            </a:r>
          </a:p>
          <a:p>
            <a:r>
              <a:rPr lang="ja-JP" altLang="en-US" dirty="0"/>
              <a:t>中山ところてん</a:t>
            </a:r>
            <a:endParaRPr kumimoji="1" lang="ja-JP" altLang="en-US" dirty="0"/>
          </a:p>
        </p:txBody>
      </p:sp>
    </p:spTree>
    <p:extLst>
      <p:ext uri="{BB962C8B-B14F-4D97-AF65-F5344CB8AC3E}">
        <p14:creationId xmlns:p14="http://schemas.microsoft.com/office/powerpoint/2010/main" val="358691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BEC7A-6C4C-457D-B801-D09CE4C35305}"/>
              </a:ext>
            </a:extLst>
          </p:cNvPr>
          <p:cNvSpPr>
            <a:spLocks noGrp="1"/>
          </p:cNvSpPr>
          <p:nvPr>
            <p:ph type="title"/>
          </p:nvPr>
        </p:nvSpPr>
        <p:spPr/>
        <p:txBody>
          <a:bodyPr>
            <a:noAutofit/>
          </a:bodyPr>
          <a:lstStyle/>
          <a:p>
            <a:r>
              <a:rPr lang="ja-JP" altLang="en-US" sz="3600" dirty="0"/>
              <a:t>なぜコンピュータを学ばなければならないのか</a:t>
            </a:r>
            <a:endParaRPr kumimoji="1" lang="ja-JP" altLang="en-US" sz="3600" dirty="0"/>
          </a:p>
        </p:txBody>
      </p:sp>
      <p:sp>
        <p:nvSpPr>
          <p:cNvPr id="3" name="コンテンツ プレースホルダー 2">
            <a:extLst>
              <a:ext uri="{FF2B5EF4-FFF2-40B4-BE49-F238E27FC236}">
                <a16:creationId xmlns:a16="http://schemas.microsoft.com/office/drawing/2014/main" id="{4D36B9B0-B805-4808-BF46-5AC89DC9F22D}"/>
              </a:ext>
            </a:extLst>
          </p:cNvPr>
          <p:cNvSpPr>
            <a:spLocks noGrp="1"/>
          </p:cNvSpPr>
          <p:nvPr>
            <p:ph idx="1"/>
          </p:nvPr>
        </p:nvSpPr>
        <p:spPr/>
        <p:txBody>
          <a:bodyPr/>
          <a:lstStyle/>
          <a:p>
            <a:r>
              <a:rPr kumimoji="1" lang="ja-JP" altLang="en-US" dirty="0"/>
              <a:t>ほぼ全ての産業がコンピュータに依存するようになった</a:t>
            </a:r>
            <a:endParaRPr kumimoji="1" lang="en-US" altLang="ja-JP" dirty="0"/>
          </a:p>
          <a:p>
            <a:r>
              <a:rPr kumimoji="1" lang="ja-JP" altLang="en-US" dirty="0"/>
              <a:t>コンピュータ無しでの現代の産業は成り立たない</a:t>
            </a:r>
            <a:endParaRPr kumimoji="1" lang="en-US" altLang="ja-JP" dirty="0"/>
          </a:p>
          <a:p>
            <a:endParaRPr kumimoji="1" lang="en-US" altLang="ja-JP" dirty="0"/>
          </a:p>
          <a:p>
            <a:r>
              <a:rPr lang="ja-JP" altLang="en-US" dirty="0"/>
              <a:t>工場の情報化は</a:t>
            </a:r>
            <a:r>
              <a:rPr lang="en-US" altLang="ja-JP" dirty="0"/>
              <a:t>80</a:t>
            </a:r>
            <a:r>
              <a:rPr lang="ja-JP" altLang="en-US" dirty="0"/>
              <a:t>年代から</a:t>
            </a:r>
            <a:endParaRPr lang="en-US" altLang="ja-JP" dirty="0"/>
          </a:p>
          <a:p>
            <a:r>
              <a:rPr lang="ja-JP" altLang="en-US" dirty="0"/>
              <a:t>一般オフィスへの浸透は</a:t>
            </a:r>
            <a:r>
              <a:rPr lang="en-US" altLang="ja-JP" dirty="0"/>
              <a:t>2000</a:t>
            </a:r>
            <a:r>
              <a:rPr lang="ja-JP" altLang="en-US" dirty="0"/>
              <a:t>年ごろ</a:t>
            </a:r>
            <a:endParaRPr lang="en-US" altLang="ja-JP" dirty="0"/>
          </a:p>
          <a:p>
            <a:endParaRPr kumimoji="1" lang="en-US" altLang="ja-JP" dirty="0"/>
          </a:p>
          <a:p>
            <a:r>
              <a:rPr kumimoji="1" lang="en-US" altLang="ja-JP" dirty="0"/>
              <a:t>1990</a:t>
            </a:r>
            <a:r>
              <a:rPr kumimoji="1" lang="ja-JP" altLang="en-US" dirty="0"/>
              <a:t>年前後と現在を、フィクションの中で比較してみる</a:t>
            </a:r>
            <a:endParaRPr kumimoji="1" lang="en-US" altLang="ja-JP" dirty="0"/>
          </a:p>
          <a:p>
            <a:pPr lvl="1"/>
            <a:r>
              <a:rPr lang="en-US" altLang="ja-JP" dirty="0"/>
              <a:t>1988</a:t>
            </a:r>
            <a:r>
              <a:rPr lang="ja-JP" altLang="en-US" dirty="0"/>
              <a:t> 美味しんぼ </a:t>
            </a:r>
            <a:endParaRPr lang="en-US" altLang="ja-JP" dirty="0"/>
          </a:p>
          <a:p>
            <a:pPr lvl="1"/>
            <a:r>
              <a:rPr kumimoji="1" lang="en-US" altLang="ja-JP" dirty="0"/>
              <a:t>1989</a:t>
            </a:r>
            <a:r>
              <a:rPr kumimoji="1" lang="ja-JP" altLang="en-US" dirty="0"/>
              <a:t> 機動警察パトレイバー </a:t>
            </a:r>
            <a:endParaRPr kumimoji="1" lang="en-US" altLang="ja-JP" dirty="0"/>
          </a:p>
          <a:p>
            <a:pPr lvl="1"/>
            <a:r>
              <a:rPr lang="en-US" altLang="ja-JP" dirty="0"/>
              <a:t>2015</a:t>
            </a:r>
            <a:r>
              <a:rPr lang="ja-JP" altLang="en-US" dirty="0"/>
              <a:t> </a:t>
            </a:r>
            <a:r>
              <a:rPr lang="en-US" altLang="ja-JP" dirty="0"/>
              <a:t>SHIROBAKO</a:t>
            </a:r>
          </a:p>
          <a:p>
            <a:pPr lvl="1"/>
            <a:r>
              <a:rPr kumimoji="1" lang="en-US" altLang="ja-JP" dirty="0"/>
              <a:t>2016</a:t>
            </a:r>
            <a:r>
              <a:rPr kumimoji="1" lang="ja-JP" altLang="en-US" dirty="0"/>
              <a:t> シン・ゴジラ</a:t>
            </a:r>
            <a:endParaRPr kumimoji="1" lang="en-US" altLang="ja-JP" dirty="0"/>
          </a:p>
          <a:p>
            <a:pPr lvl="1"/>
            <a:r>
              <a:rPr lang="en-US" altLang="ja-JP" dirty="0"/>
              <a:t>2018</a:t>
            </a:r>
            <a:r>
              <a:rPr lang="ja-JP" altLang="en-US" dirty="0"/>
              <a:t> アグレッシブ烈子</a:t>
            </a:r>
            <a:endParaRPr kumimoji="1" lang="ja-JP" altLang="en-US" dirty="0"/>
          </a:p>
        </p:txBody>
      </p:sp>
    </p:spTree>
    <p:extLst>
      <p:ext uri="{BB962C8B-B14F-4D97-AF65-F5344CB8AC3E}">
        <p14:creationId xmlns:p14="http://schemas.microsoft.com/office/powerpoint/2010/main" val="337744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BEC7A-6C4C-457D-B801-D09CE4C35305}"/>
              </a:ext>
            </a:extLst>
          </p:cNvPr>
          <p:cNvSpPr>
            <a:spLocks noGrp="1"/>
          </p:cNvSpPr>
          <p:nvPr>
            <p:ph type="title"/>
          </p:nvPr>
        </p:nvSpPr>
        <p:spPr/>
        <p:txBody>
          <a:bodyPr>
            <a:noAutofit/>
          </a:bodyPr>
          <a:lstStyle/>
          <a:p>
            <a:r>
              <a:rPr kumimoji="1" lang="en-US" altLang="ja-JP" sz="3600" dirty="0"/>
              <a:t>1988</a:t>
            </a:r>
            <a:r>
              <a:rPr kumimoji="1" lang="ja-JP" altLang="en-US" sz="3600" dirty="0"/>
              <a:t> 美味しんぼ</a:t>
            </a:r>
          </a:p>
        </p:txBody>
      </p:sp>
      <p:sp>
        <p:nvSpPr>
          <p:cNvPr id="3" name="コンテンツ プレースホルダー 2">
            <a:extLst>
              <a:ext uri="{FF2B5EF4-FFF2-40B4-BE49-F238E27FC236}">
                <a16:creationId xmlns:a16="http://schemas.microsoft.com/office/drawing/2014/main" id="{4D36B9B0-B805-4808-BF46-5AC89DC9F22D}"/>
              </a:ext>
            </a:extLst>
          </p:cNvPr>
          <p:cNvSpPr>
            <a:spLocks noGrp="1"/>
          </p:cNvSpPr>
          <p:nvPr>
            <p:ph idx="1"/>
          </p:nvPr>
        </p:nvSpPr>
        <p:spPr/>
        <p:txBody>
          <a:bodyPr/>
          <a:lstStyle/>
          <a:p>
            <a:r>
              <a:rPr kumimoji="1" lang="ja-JP" altLang="en-US" dirty="0"/>
              <a:t>新聞社のオフィス</a:t>
            </a:r>
          </a:p>
        </p:txBody>
      </p:sp>
      <p:pic>
        <p:nvPicPr>
          <p:cNvPr id="2050" name="Picture 2" descr="https://pbs.twimg.com/media/DwHCz-xU0AE4xia.jpg">
            <a:extLst>
              <a:ext uri="{FF2B5EF4-FFF2-40B4-BE49-F238E27FC236}">
                <a16:creationId xmlns:a16="http://schemas.microsoft.com/office/drawing/2014/main" id="{71A69433-BEA4-4FF4-943E-720AAF11D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1469007"/>
            <a:ext cx="7829550" cy="52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355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BEC7A-6C4C-457D-B801-D09CE4C35305}"/>
              </a:ext>
            </a:extLst>
          </p:cNvPr>
          <p:cNvSpPr>
            <a:spLocks noGrp="1"/>
          </p:cNvSpPr>
          <p:nvPr>
            <p:ph type="title"/>
          </p:nvPr>
        </p:nvSpPr>
        <p:spPr/>
        <p:txBody>
          <a:bodyPr>
            <a:noAutofit/>
          </a:bodyPr>
          <a:lstStyle/>
          <a:p>
            <a:r>
              <a:rPr kumimoji="1" lang="en-US" altLang="ja-JP" sz="3600" dirty="0"/>
              <a:t>1989</a:t>
            </a:r>
            <a:r>
              <a:rPr kumimoji="1" lang="ja-JP" altLang="en-US" sz="3600" dirty="0"/>
              <a:t> 機動警察パトレイバー </a:t>
            </a:r>
            <a:r>
              <a:rPr kumimoji="1" lang="en-US" altLang="ja-JP" sz="3600" dirty="0"/>
              <a:t>ON</a:t>
            </a:r>
            <a:r>
              <a:rPr kumimoji="1" lang="ja-JP" altLang="en-US" sz="3600" dirty="0"/>
              <a:t> </a:t>
            </a:r>
            <a:r>
              <a:rPr kumimoji="1" lang="en-US" altLang="ja-JP" sz="3600" dirty="0"/>
              <a:t>TELEVISION</a:t>
            </a:r>
            <a:endParaRPr kumimoji="1" lang="ja-JP" altLang="en-US" sz="3600" dirty="0"/>
          </a:p>
        </p:txBody>
      </p:sp>
      <p:sp>
        <p:nvSpPr>
          <p:cNvPr id="3" name="コンテンツ プレースホルダー 2">
            <a:extLst>
              <a:ext uri="{FF2B5EF4-FFF2-40B4-BE49-F238E27FC236}">
                <a16:creationId xmlns:a16="http://schemas.microsoft.com/office/drawing/2014/main" id="{4D36B9B0-B805-4808-BF46-5AC89DC9F22D}"/>
              </a:ext>
            </a:extLst>
          </p:cNvPr>
          <p:cNvSpPr>
            <a:spLocks noGrp="1"/>
          </p:cNvSpPr>
          <p:nvPr>
            <p:ph idx="1"/>
          </p:nvPr>
        </p:nvSpPr>
        <p:spPr/>
        <p:txBody>
          <a:bodyPr/>
          <a:lstStyle/>
          <a:p>
            <a:r>
              <a:rPr kumimoji="1" lang="ja-JP" altLang="en-US" dirty="0"/>
              <a:t>当時はコンピュータは「電算室」にあるものだった</a:t>
            </a:r>
          </a:p>
        </p:txBody>
      </p:sp>
      <p:pic>
        <p:nvPicPr>
          <p:cNvPr id="4098" name="Picture 2" descr="https://pbs.twimg.com/media/DwHFisMVsAASi42.jpg:large">
            <a:extLst>
              <a:ext uri="{FF2B5EF4-FFF2-40B4-BE49-F238E27FC236}">
                <a16:creationId xmlns:a16="http://schemas.microsoft.com/office/drawing/2014/main" id="{BAF6276F-F804-41E4-8E38-4319D46D8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856" y="1404409"/>
            <a:ext cx="7126287" cy="537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006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BEC7A-6C4C-457D-B801-D09CE4C35305}"/>
              </a:ext>
            </a:extLst>
          </p:cNvPr>
          <p:cNvSpPr>
            <a:spLocks noGrp="1"/>
          </p:cNvSpPr>
          <p:nvPr>
            <p:ph type="title"/>
          </p:nvPr>
        </p:nvSpPr>
        <p:spPr/>
        <p:txBody>
          <a:bodyPr>
            <a:noAutofit/>
          </a:bodyPr>
          <a:lstStyle/>
          <a:p>
            <a:r>
              <a:rPr kumimoji="1" lang="en-US" altLang="ja-JP" sz="3600" dirty="0"/>
              <a:t>2015</a:t>
            </a:r>
            <a:r>
              <a:rPr kumimoji="1" lang="ja-JP" altLang="en-US" sz="3600" dirty="0"/>
              <a:t> </a:t>
            </a:r>
            <a:r>
              <a:rPr kumimoji="1" lang="en-US" altLang="ja-JP" sz="3600" dirty="0"/>
              <a:t>SHIROBAKO</a:t>
            </a:r>
            <a:endParaRPr kumimoji="1" lang="ja-JP" altLang="en-US" sz="3600" dirty="0"/>
          </a:p>
        </p:txBody>
      </p:sp>
      <p:sp>
        <p:nvSpPr>
          <p:cNvPr id="3" name="コンテンツ プレースホルダー 2">
            <a:extLst>
              <a:ext uri="{FF2B5EF4-FFF2-40B4-BE49-F238E27FC236}">
                <a16:creationId xmlns:a16="http://schemas.microsoft.com/office/drawing/2014/main" id="{4D36B9B0-B805-4808-BF46-5AC89DC9F22D}"/>
              </a:ext>
            </a:extLst>
          </p:cNvPr>
          <p:cNvSpPr>
            <a:spLocks noGrp="1"/>
          </p:cNvSpPr>
          <p:nvPr>
            <p:ph idx="1"/>
          </p:nvPr>
        </p:nvSpPr>
        <p:spPr/>
        <p:txBody>
          <a:bodyPr/>
          <a:lstStyle/>
          <a:p>
            <a:r>
              <a:rPr kumimoji="1" lang="ja-JP" altLang="en-US" dirty="0"/>
              <a:t>アニメの制作デスクは</a:t>
            </a:r>
            <a:r>
              <a:rPr kumimoji="1" lang="en-US" altLang="ja-JP" dirty="0"/>
              <a:t>PC</a:t>
            </a:r>
            <a:r>
              <a:rPr lang="ja-JP" altLang="en-US" dirty="0"/>
              <a:t>上で仕事をする</a:t>
            </a:r>
            <a:endParaRPr kumimoji="1" lang="ja-JP" altLang="en-US" dirty="0"/>
          </a:p>
        </p:txBody>
      </p:sp>
      <p:pic>
        <p:nvPicPr>
          <p:cNvPr id="5122" name="Picture 2" descr="https://pbs.twimg.com/media/DwHO5pbUwAAAdiW.jpg:large">
            <a:extLst>
              <a:ext uri="{FF2B5EF4-FFF2-40B4-BE49-F238E27FC236}">
                <a16:creationId xmlns:a16="http://schemas.microsoft.com/office/drawing/2014/main" id="{57EC7A64-02A2-495D-81BE-18EE8388B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963" y="1376603"/>
            <a:ext cx="9509274" cy="535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917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BEC7A-6C4C-457D-B801-D09CE4C35305}"/>
              </a:ext>
            </a:extLst>
          </p:cNvPr>
          <p:cNvSpPr>
            <a:spLocks noGrp="1"/>
          </p:cNvSpPr>
          <p:nvPr>
            <p:ph type="title"/>
          </p:nvPr>
        </p:nvSpPr>
        <p:spPr/>
        <p:txBody>
          <a:bodyPr>
            <a:noAutofit/>
          </a:bodyPr>
          <a:lstStyle/>
          <a:p>
            <a:r>
              <a:rPr kumimoji="1" lang="en-US" altLang="ja-JP" sz="3600" dirty="0"/>
              <a:t>2016</a:t>
            </a:r>
            <a:r>
              <a:rPr kumimoji="1" lang="ja-JP" altLang="en-US" sz="3600" dirty="0"/>
              <a:t> シン・ゴジラ</a:t>
            </a:r>
          </a:p>
        </p:txBody>
      </p:sp>
      <p:sp>
        <p:nvSpPr>
          <p:cNvPr id="3" name="コンテンツ プレースホルダー 2">
            <a:extLst>
              <a:ext uri="{FF2B5EF4-FFF2-40B4-BE49-F238E27FC236}">
                <a16:creationId xmlns:a16="http://schemas.microsoft.com/office/drawing/2014/main" id="{4D36B9B0-B805-4808-BF46-5AC89DC9F22D}"/>
              </a:ext>
            </a:extLst>
          </p:cNvPr>
          <p:cNvSpPr>
            <a:spLocks noGrp="1"/>
          </p:cNvSpPr>
          <p:nvPr>
            <p:ph idx="1"/>
          </p:nvPr>
        </p:nvSpPr>
        <p:spPr/>
        <p:txBody>
          <a:bodyPr/>
          <a:lstStyle/>
          <a:p>
            <a:r>
              <a:rPr kumimoji="1" lang="ja-JP" altLang="en-US" dirty="0"/>
              <a:t>職員はすべて</a:t>
            </a:r>
            <a:r>
              <a:rPr kumimoji="1" lang="en-US" altLang="ja-JP" dirty="0"/>
              <a:t>PC</a:t>
            </a:r>
            <a:r>
              <a:rPr kumimoji="1" lang="ja-JP" altLang="en-US" dirty="0"/>
              <a:t>を活用して仕事を行う</a:t>
            </a:r>
          </a:p>
        </p:txBody>
      </p:sp>
      <p:pic>
        <p:nvPicPr>
          <p:cNvPr id="5" name="図 4">
            <a:extLst>
              <a:ext uri="{FF2B5EF4-FFF2-40B4-BE49-F238E27FC236}">
                <a16:creationId xmlns:a16="http://schemas.microsoft.com/office/drawing/2014/main" id="{721C49B6-4AC1-42E4-A710-56F80BB67FB4}"/>
              </a:ext>
            </a:extLst>
          </p:cNvPr>
          <p:cNvPicPr>
            <a:picLocks noChangeAspect="1"/>
          </p:cNvPicPr>
          <p:nvPr/>
        </p:nvPicPr>
        <p:blipFill rotWithShape="1">
          <a:blip r:embed="rId2"/>
          <a:srcRect t="7007" b="11996"/>
          <a:stretch/>
        </p:blipFill>
        <p:spPr>
          <a:xfrm>
            <a:off x="125953" y="1631598"/>
            <a:ext cx="11940093" cy="4933950"/>
          </a:xfrm>
          <a:prstGeom prst="rect">
            <a:avLst/>
          </a:prstGeom>
        </p:spPr>
      </p:pic>
    </p:spTree>
    <p:extLst>
      <p:ext uri="{BB962C8B-B14F-4D97-AF65-F5344CB8AC3E}">
        <p14:creationId xmlns:p14="http://schemas.microsoft.com/office/powerpoint/2010/main" val="656543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BEC7A-6C4C-457D-B801-D09CE4C35305}"/>
              </a:ext>
            </a:extLst>
          </p:cNvPr>
          <p:cNvSpPr>
            <a:spLocks noGrp="1"/>
          </p:cNvSpPr>
          <p:nvPr>
            <p:ph type="title"/>
          </p:nvPr>
        </p:nvSpPr>
        <p:spPr/>
        <p:txBody>
          <a:bodyPr>
            <a:noAutofit/>
          </a:bodyPr>
          <a:lstStyle/>
          <a:p>
            <a:r>
              <a:rPr kumimoji="1" lang="en-US" altLang="ja-JP" sz="3600" dirty="0"/>
              <a:t>2018</a:t>
            </a:r>
            <a:r>
              <a:rPr kumimoji="1" lang="ja-JP" altLang="en-US" sz="3600" dirty="0"/>
              <a:t> アグレッシブ烈子</a:t>
            </a:r>
          </a:p>
        </p:txBody>
      </p:sp>
      <p:sp>
        <p:nvSpPr>
          <p:cNvPr id="3" name="コンテンツ プレースホルダー 2">
            <a:extLst>
              <a:ext uri="{FF2B5EF4-FFF2-40B4-BE49-F238E27FC236}">
                <a16:creationId xmlns:a16="http://schemas.microsoft.com/office/drawing/2014/main" id="{4D36B9B0-B805-4808-BF46-5AC89DC9F22D}"/>
              </a:ext>
            </a:extLst>
          </p:cNvPr>
          <p:cNvSpPr>
            <a:spLocks noGrp="1"/>
          </p:cNvSpPr>
          <p:nvPr>
            <p:ph idx="1"/>
          </p:nvPr>
        </p:nvSpPr>
        <p:spPr/>
        <p:txBody>
          <a:bodyPr/>
          <a:lstStyle/>
          <a:p>
            <a:r>
              <a:rPr kumimoji="1" lang="ja-JP" altLang="en-US" dirty="0"/>
              <a:t>経理は全員</a:t>
            </a:r>
            <a:r>
              <a:rPr kumimoji="1" lang="en-US" altLang="ja-JP" dirty="0"/>
              <a:t>PC</a:t>
            </a:r>
            <a:r>
              <a:rPr kumimoji="1" lang="ja-JP" altLang="en-US" dirty="0"/>
              <a:t>を利用して仕事をしている</a:t>
            </a:r>
          </a:p>
        </p:txBody>
      </p:sp>
      <p:pic>
        <p:nvPicPr>
          <p:cNvPr id="3074" name="Picture 2" descr="https://pbs.twimg.com/media/DwHDCrhUcAAqrZR.jpg">
            <a:extLst>
              <a:ext uri="{FF2B5EF4-FFF2-40B4-BE49-F238E27FC236}">
                <a16:creationId xmlns:a16="http://schemas.microsoft.com/office/drawing/2014/main" id="{190ECBA7-4679-43FB-B257-BD8B74154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402" y="1388861"/>
            <a:ext cx="9491196" cy="533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57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A3192-84F3-40C7-9DFD-D165CDC952AB}"/>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55148DB9-6566-47C6-98E4-1AFA6FDF28E5}"/>
              </a:ext>
            </a:extLst>
          </p:cNvPr>
          <p:cNvSpPr>
            <a:spLocks noGrp="1"/>
          </p:cNvSpPr>
          <p:nvPr>
            <p:ph idx="1"/>
          </p:nvPr>
        </p:nvSpPr>
        <p:spPr/>
        <p:txBody>
          <a:bodyPr/>
          <a:lstStyle/>
          <a:p>
            <a:r>
              <a:rPr kumimoji="1" lang="ja-JP" altLang="en-US" dirty="0"/>
              <a:t>なぜコンピュータを学ばなければならないのか</a:t>
            </a:r>
            <a:endParaRPr kumimoji="1" lang="en-US" altLang="ja-JP" dirty="0"/>
          </a:p>
          <a:p>
            <a:r>
              <a:rPr lang="ja-JP" altLang="en-US" dirty="0">
                <a:solidFill>
                  <a:srgbClr val="FF0000"/>
                </a:solidFill>
              </a:rPr>
              <a:t>世界経済の変化</a:t>
            </a:r>
            <a:endParaRPr lang="en-US" altLang="ja-JP" dirty="0">
              <a:solidFill>
                <a:srgbClr val="FF0000"/>
              </a:solidFill>
            </a:endParaRPr>
          </a:p>
          <a:p>
            <a:r>
              <a:rPr kumimoji="1" lang="ja-JP" altLang="en-US" dirty="0"/>
              <a:t>タユピンコ人の寓話</a:t>
            </a:r>
            <a:endParaRPr kumimoji="1" lang="en-US" altLang="ja-JP" dirty="0"/>
          </a:p>
          <a:p>
            <a:r>
              <a:rPr kumimoji="1" lang="ja-JP" altLang="en-US" dirty="0"/>
              <a:t>お金持ちになるには</a:t>
            </a:r>
            <a:endParaRPr kumimoji="1" lang="en-US" altLang="ja-JP" dirty="0"/>
          </a:p>
          <a:p>
            <a:r>
              <a:rPr kumimoji="1" lang="en-US" altLang="ja-JP" dirty="0"/>
              <a:t>Computational</a:t>
            </a:r>
            <a:r>
              <a:rPr kumimoji="1" lang="ja-JP" altLang="en-US" dirty="0"/>
              <a:t> </a:t>
            </a:r>
            <a:r>
              <a:rPr kumimoji="1" lang="en-US" altLang="ja-JP" dirty="0"/>
              <a:t>Thinking</a:t>
            </a:r>
            <a:r>
              <a:rPr kumimoji="1" lang="ja-JP" altLang="en-US" dirty="0"/>
              <a:t>とは何か？</a:t>
            </a:r>
            <a:endParaRPr kumimoji="1" lang="en-US" altLang="ja-JP" dirty="0"/>
          </a:p>
          <a:p>
            <a:r>
              <a:rPr lang="ja-JP" altLang="en-US" dirty="0"/>
              <a:t>過去から未来へ、産業革命の変遷</a:t>
            </a:r>
            <a:endParaRPr lang="en-US" altLang="ja-JP" dirty="0"/>
          </a:p>
          <a:p>
            <a:r>
              <a:rPr lang="ja-JP" altLang="en-US" dirty="0"/>
              <a:t>第四次産業革命</a:t>
            </a:r>
            <a:endParaRPr lang="en-US" altLang="ja-JP" dirty="0"/>
          </a:p>
          <a:p>
            <a:r>
              <a:rPr lang="ja-JP" altLang="en-US" dirty="0"/>
              <a:t>余談１：クラウドとは何か？</a:t>
            </a:r>
            <a:endParaRPr lang="en-US" altLang="ja-JP" dirty="0"/>
          </a:p>
          <a:p>
            <a:r>
              <a:rPr lang="ja-JP" altLang="en-US" dirty="0"/>
              <a:t>余談２：人生の攻略法</a:t>
            </a:r>
            <a:endParaRPr lang="en-US" altLang="ja-JP" dirty="0"/>
          </a:p>
          <a:p>
            <a:r>
              <a:rPr lang="ja-JP" altLang="en-US" dirty="0"/>
              <a:t>余談３：</a:t>
            </a:r>
            <a:r>
              <a:rPr lang="en-US" altLang="ja-JP" dirty="0"/>
              <a:t>Boto3</a:t>
            </a:r>
            <a:r>
              <a:rPr lang="ja-JP" altLang="en-US" dirty="0"/>
              <a:t>の</a:t>
            </a:r>
            <a:r>
              <a:rPr lang="en-US" altLang="ja-JP" dirty="0" err="1"/>
              <a:t>MTurk</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1849356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3BA80-BD16-4424-9F4A-355F77535CC7}"/>
              </a:ext>
            </a:extLst>
          </p:cNvPr>
          <p:cNvSpPr>
            <a:spLocks noGrp="1"/>
          </p:cNvSpPr>
          <p:nvPr>
            <p:ph type="title"/>
          </p:nvPr>
        </p:nvSpPr>
        <p:spPr/>
        <p:txBody>
          <a:bodyPr>
            <a:normAutofit fontScale="90000"/>
          </a:bodyPr>
          <a:lstStyle/>
          <a:p>
            <a:r>
              <a:rPr kumimoji="1" lang="ja-JP" altLang="en-US" dirty="0"/>
              <a:t>世界経済の変化（時価総額トップ</a:t>
            </a:r>
            <a:r>
              <a:rPr kumimoji="1" lang="en-US" altLang="ja-JP" dirty="0"/>
              <a:t>10</a:t>
            </a:r>
            <a:r>
              <a:rPr kumimoji="1" lang="ja-JP" altLang="en-US" dirty="0"/>
              <a:t>）</a:t>
            </a:r>
          </a:p>
        </p:txBody>
      </p:sp>
      <p:sp>
        <p:nvSpPr>
          <p:cNvPr id="5" name="正方形/長方形 4">
            <a:extLst>
              <a:ext uri="{FF2B5EF4-FFF2-40B4-BE49-F238E27FC236}">
                <a16:creationId xmlns:a16="http://schemas.microsoft.com/office/drawing/2014/main" id="{82B51B81-8AB5-4950-B37A-58182C8FB380}"/>
              </a:ext>
            </a:extLst>
          </p:cNvPr>
          <p:cNvSpPr/>
          <p:nvPr/>
        </p:nvSpPr>
        <p:spPr>
          <a:xfrm>
            <a:off x="9197269" y="6358327"/>
            <a:ext cx="2994731" cy="738664"/>
          </a:xfrm>
          <a:prstGeom prst="rect">
            <a:avLst/>
          </a:prstGeom>
        </p:spPr>
        <p:txBody>
          <a:bodyPr wrap="none">
            <a:spAutoFit/>
          </a:bodyPr>
          <a:lstStyle/>
          <a:p>
            <a:r>
              <a:rPr lang="ja-JP" altLang="en-US" sz="1400" dirty="0">
                <a:hlinkClick r:id="rId3"/>
              </a:rPr>
              <a:t>https://finance-gfp.com/?p=2042</a:t>
            </a:r>
            <a:endParaRPr lang="en-US" altLang="ja-JP" sz="1400" dirty="0"/>
          </a:p>
          <a:p>
            <a:r>
              <a:rPr lang="en-US" altLang="ja-JP" sz="1400" dirty="0">
                <a:hlinkClick r:id="rId4"/>
              </a:rPr>
              <a:t>https://finance-gfp.com/?p=6595</a:t>
            </a:r>
            <a:endParaRPr lang="en-US" altLang="ja-JP" sz="1400" dirty="0"/>
          </a:p>
          <a:p>
            <a:endParaRPr lang="ja-JP" altLang="en-US" sz="1400" dirty="0"/>
          </a:p>
        </p:txBody>
      </p:sp>
      <p:grpSp>
        <p:nvGrpSpPr>
          <p:cNvPr id="8" name="グループ化 7">
            <a:extLst>
              <a:ext uri="{FF2B5EF4-FFF2-40B4-BE49-F238E27FC236}">
                <a16:creationId xmlns:a16="http://schemas.microsoft.com/office/drawing/2014/main" id="{DB22892E-499D-4A22-A2E6-C3B69450C80E}"/>
              </a:ext>
            </a:extLst>
          </p:cNvPr>
          <p:cNvGrpSpPr/>
          <p:nvPr/>
        </p:nvGrpSpPr>
        <p:grpSpPr>
          <a:xfrm>
            <a:off x="264796" y="1172173"/>
            <a:ext cx="11662408" cy="4891307"/>
            <a:chOff x="1189852" y="1867157"/>
            <a:chExt cx="10219147" cy="4285992"/>
          </a:xfrm>
        </p:grpSpPr>
        <p:pic>
          <p:nvPicPr>
            <p:cNvPr id="6" name="図 5">
              <a:extLst>
                <a:ext uri="{FF2B5EF4-FFF2-40B4-BE49-F238E27FC236}">
                  <a16:creationId xmlns:a16="http://schemas.microsoft.com/office/drawing/2014/main" id="{3ECC236C-1D52-4027-BEB4-11241ED84453}"/>
                </a:ext>
              </a:extLst>
            </p:cNvPr>
            <p:cNvPicPr>
              <a:picLocks noChangeAspect="1"/>
            </p:cNvPicPr>
            <p:nvPr/>
          </p:nvPicPr>
          <p:blipFill>
            <a:blip r:embed="rId5"/>
            <a:stretch>
              <a:fillRect/>
            </a:stretch>
          </p:blipFill>
          <p:spPr>
            <a:xfrm>
              <a:off x="1189852" y="1867157"/>
              <a:ext cx="4825288" cy="4285991"/>
            </a:xfrm>
            <a:prstGeom prst="rect">
              <a:avLst/>
            </a:prstGeom>
          </p:spPr>
        </p:pic>
        <p:pic>
          <p:nvPicPr>
            <p:cNvPr id="7" name="図 6">
              <a:extLst>
                <a:ext uri="{FF2B5EF4-FFF2-40B4-BE49-F238E27FC236}">
                  <a16:creationId xmlns:a16="http://schemas.microsoft.com/office/drawing/2014/main" id="{49813F1C-EBAF-4F47-915E-7F7A3E86F0E9}"/>
                </a:ext>
              </a:extLst>
            </p:cNvPr>
            <p:cNvPicPr>
              <a:picLocks noChangeAspect="1"/>
            </p:cNvPicPr>
            <p:nvPr/>
          </p:nvPicPr>
          <p:blipFill>
            <a:blip r:embed="rId6"/>
            <a:stretch>
              <a:fillRect/>
            </a:stretch>
          </p:blipFill>
          <p:spPr>
            <a:xfrm>
              <a:off x="5933302" y="1867158"/>
              <a:ext cx="5475697" cy="4285991"/>
            </a:xfrm>
            <a:prstGeom prst="rect">
              <a:avLst/>
            </a:prstGeom>
          </p:spPr>
        </p:pic>
      </p:grpSp>
      <p:sp>
        <p:nvSpPr>
          <p:cNvPr id="9" name="テキスト ボックス 8">
            <a:extLst>
              <a:ext uri="{FF2B5EF4-FFF2-40B4-BE49-F238E27FC236}">
                <a16:creationId xmlns:a16="http://schemas.microsoft.com/office/drawing/2014/main" id="{B437306D-0FC4-4C74-9816-AD06979E2DFD}"/>
              </a:ext>
            </a:extLst>
          </p:cNvPr>
          <p:cNvSpPr txBox="1"/>
          <p:nvPr/>
        </p:nvSpPr>
        <p:spPr>
          <a:xfrm>
            <a:off x="352425" y="6063479"/>
            <a:ext cx="5667375" cy="369332"/>
          </a:xfrm>
          <a:prstGeom prst="rect">
            <a:avLst/>
          </a:prstGeom>
          <a:noFill/>
        </p:spPr>
        <p:txBody>
          <a:bodyPr wrap="square" rtlCol="0">
            <a:spAutoFit/>
          </a:bodyPr>
          <a:lstStyle/>
          <a:p>
            <a:pPr algn="ctr"/>
            <a:r>
              <a:rPr lang="ja-JP" altLang="en-US" dirty="0"/>
              <a:t>石油、小売り、電気、通信、タバコ、銀行、薬品</a:t>
            </a:r>
            <a:endParaRPr kumimoji="1" lang="ja-JP" altLang="en-US" dirty="0"/>
          </a:p>
        </p:txBody>
      </p:sp>
      <p:sp>
        <p:nvSpPr>
          <p:cNvPr id="10" name="テキスト ボックス 9">
            <a:extLst>
              <a:ext uri="{FF2B5EF4-FFF2-40B4-BE49-F238E27FC236}">
                <a16:creationId xmlns:a16="http://schemas.microsoft.com/office/drawing/2014/main" id="{8FC08D3A-66F4-48DB-A965-6A4BE0B6543F}"/>
              </a:ext>
            </a:extLst>
          </p:cNvPr>
          <p:cNvSpPr txBox="1"/>
          <p:nvPr/>
        </p:nvSpPr>
        <p:spPr>
          <a:xfrm>
            <a:off x="5968998" y="6049580"/>
            <a:ext cx="5667375" cy="369332"/>
          </a:xfrm>
          <a:prstGeom prst="rect">
            <a:avLst/>
          </a:prstGeom>
          <a:noFill/>
        </p:spPr>
        <p:txBody>
          <a:bodyPr wrap="square" rtlCol="0">
            <a:spAutoFit/>
          </a:bodyPr>
          <a:lstStyle/>
          <a:p>
            <a:pPr algn="ctr"/>
            <a:r>
              <a:rPr kumimoji="1" lang="ja-JP" altLang="en-US" dirty="0"/>
              <a:t>ソフトウェア、ソフトウェア、銀行、医薬品</a:t>
            </a:r>
          </a:p>
        </p:txBody>
      </p:sp>
      <p:sp>
        <p:nvSpPr>
          <p:cNvPr id="11" name="正方形/長方形 10">
            <a:extLst>
              <a:ext uri="{FF2B5EF4-FFF2-40B4-BE49-F238E27FC236}">
                <a16:creationId xmlns:a16="http://schemas.microsoft.com/office/drawing/2014/main" id="{279D18AD-8C90-4CAF-ABFC-FA36E7FFA016}"/>
              </a:ext>
            </a:extLst>
          </p:cNvPr>
          <p:cNvSpPr/>
          <p:nvPr/>
        </p:nvSpPr>
        <p:spPr>
          <a:xfrm>
            <a:off x="6416555" y="2362200"/>
            <a:ext cx="4146669" cy="369332"/>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0917678-052A-440B-8CCC-7C53FB6456B5}"/>
              </a:ext>
            </a:extLst>
          </p:cNvPr>
          <p:cNvSpPr/>
          <p:nvPr/>
        </p:nvSpPr>
        <p:spPr>
          <a:xfrm>
            <a:off x="6416555" y="2731532"/>
            <a:ext cx="4146669" cy="369332"/>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A3161AE-8AA2-4638-89EE-377ACDC804D4}"/>
              </a:ext>
            </a:extLst>
          </p:cNvPr>
          <p:cNvSpPr/>
          <p:nvPr/>
        </p:nvSpPr>
        <p:spPr>
          <a:xfrm>
            <a:off x="6389191" y="3070571"/>
            <a:ext cx="4146669" cy="369332"/>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599DC8D-CBE1-4794-AD54-40E00E260E83}"/>
              </a:ext>
            </a:extLst>
          </p:cNvPr>
          <p:cNvSpPr/>
          <p:nvPr/>
        </p:nvSpPr>
        <p:spPr>
          <a:xfrm>
            <a:off x="6389190" y="3482372"/>
            <a:ext cx="4146669" cy="369332"/>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19CF9D-63F4-49BE-BD35-DB78793ACAEF}"/>
              </a:ext>
            </a:extLst>
          </p:cNvPr>
          <p:cNvSpPr/>
          <p:nvPr/>
        </p:nvSpPr>
        <p:spPr>
          <a:xfrm>
            <a:off x="6416555" y="4185601"/>
            <a:ext cx="4146669" cy="369332"/>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a:extLst>
              <a:ext uri="{FF2B5EF4-FFF2-40B4-BE49-F238E27FC236}">
                <a16:creationId xmlns:a16="http://schemas.microsoft.com/office/drawing/2014/main" id="{D9769700-3D70-4FB1-B6C4-87BAE540F4D6}"/>
              </a:ext>
            </a:extLst>
          </p:cNvPr>
          <p:cNvSpPr/>
          <p:nvPr/>
        </p:nvSpPr>
        <p:spPr>
          <a:xfrm>
            <a:off x="6389189" y="4547983"/>
            <a:ext cx="4146669" cy="369332"/>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a:extLst>
              <a:ext uri="{FF2B5EF4-FFF2-40B4-BE49-F238E27FC236}">
                <a16:creationId xmlns:a16="http://schemas.microsoft.com/office/drawing/2014/main" id="{639F5803-184C-4C11-8ADA-64883FBAA8E4}"/>
              </a:ext>
            </a:extLst>
          </p:cNvPr>
          <p:cNvSpPr/>
          <p:nvPr/>
        </p:nvSpPr>
        <p:spPr>
          <a:xfrm>
            <a:off x="6389189" y="4878202"/>
            <a:ext cx="4146669" cy="369332"/>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56975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9" grpId="0" animBg="1"/>
      <p:bldP spid="20"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67B2C69-42F4-44D4-A8F5-CCAFFB8ADA21}"/>
              </a:ext>
            </a:extLst>
          </p:cNvPr>
          <p:cNvPicPr>
            <a:picLocks noChangeAspect="1"/>
          </p:cNvPicPr>
          <p:nvPr/>
        </p:nvPicPr>
        <p:blipFill rotWithShape="1">
          <a:blip r:embed="rId3"/>
          <a:srcRect r="51157"/>
          <a:stretch/>
        </p:blipFill>
        <p:spPr>
          <a:xfrm>
            <a:off x="838200" y="797102"/>
            <a:ext cx="5112059" cy="5496094"/>
          </a:xfrm>
          <a:prstGeom prst="rect">
            <a:avLst/>
          </a:prstGeom>
        </p:spPr>
      </p:pic>
      <p:pic>
        <p:nvPicPr>
          <p:cNvPr id="3" name="図 2">
            <a:extLst>
              <a:ext uri="{FF2B5EF4-FFF2-40B4-BE49-F238E27FC236}">
                <a16:creationId xmlns:a16="http://schemas.microsoft.com/office/drawing/2014/main" id="{E735210D-32A0-42CB-BA22-A974D5ABD8D6}"/>
              </a:ext>
            </a:extLst>
          </p:cNvPr>
          <p:cNvPicPr>
            <a:picLocks noChangeAspect="1"/>
          </p:cNvPicPr>
          <p:nvPr/>
        </p:nvPicPr>
        <p:blipFill>
          <a:blip r:embed="rId4"/>
          <a:stretch>
            <a:fillRect/>
          </a:stretch>
        </p:blipFill>
        <p:spPr>
          <a:xfrm>
            <a:off x="6019799" y="975884"/>
            <a:ext cx="5282213" cy="5381255"/>
          </a:xfrm>
          <a:prstGeom prst="rect">
            <a:avLst/>
          </a:prstGeom>
        </p:spPr>
      </p:pic>
      <p:sp>
        <p:nvSpPr>
          <p:cNvPr id="2" name="タイトル 1">
            <a:extLst>
              <a:ext uri="{FF2B5EF4-FFF2-40B4-BE49-F238E27FC236}">
                <a16:creationId xmlns:a16="http://schemas.microsoft.com/office/drawing/2014/main" id="{F13876B4-9AED-4BF1-B74A-7F8DD6DDB4DB}"/>
              </a:ext>
            </a:extLst>
          </p:cNvPr>
          <p:cNvSpPr>
            <a:spLocks noGrp="1"/>
          </p:cNvSpPr>
          <p:nvPr>
            <p:ph type="title"/>
          </p:nvPr>
        </p:nvSpPr>
        <p:spPr/>
        <p:txBody>
          <a:bodyPr>
            <a:normAutofit fontScale="90000"/>
          </a:bodyPr>
          <a:lstStyle/>
          <a:p>
            <a:r>
              <a:rPr kumimoji="1" lang="ja-JP" altLang="en-US" dirty="0"/>
              <a:t>日本経済の変化</a:t>
            </a:r>
          </a:p>
        </p:txBody>
      </p:sp>
      <p:sp>
        <p:nvSpPr>
          <p:cNvPr id="5" name="正方形/長方形 4">
            <a:extLst>
              <a:ext uri="{FF2B5EF4-FFF2-40B4-BE49-F238E27FC236}">
                <a16:creationId xmlns:a16="http://schemas.microsoft.com/office/drawing/2014/main" id="{4D4351D0-19E3-4AA6-A862-77C1A9C90DF4}"/>
              </a:ext>
            </a:extLst>
          </p:cNvPr>
          <p:cNvSpPr/>
          <p:nvPr/>
        </p:nvSpPr>
        <p:spPr>
          <a:xfrm>
            <a:off x="9197269" y="6357139"/>
            <a:ext cx="2994731" cy="738664"/>
          </a:xfrm>
          <a:prstGeom prst="rect">
            <a:avLst/>
          </a:prstGeom>
        </p:spPr>
        <p:txBody>
          <a:bodyPr wrap="none">
            <a:spAutoFit/>
          </a:bodyPr>
          <a:lstStyle/>
          <a:p>
            <a:r>
              <a:rPr lang="ja-JP" altLang="en-US" sz="1400" dirty="0">
                <a:hlinkClick r:id="rId5"/>
              </a:rPr>
              <a:t>https://finance-gfp.com/?p=2042</a:t>
            </a:r>
            <a:endParaRPr lang="en-US" altLang="ja-JP" sz="1400" dirty="0"/>
          </a:p>
          <a:p>
            <a:r>
              <a:rPr lang="en-US" altLang="ja-JP" sz="1400" dirty="0">
                <a:hlinkClick r:id="rId6"/>
              </a:rPr>
              <a:t>https://finance-gfp.com/?p=6595</a:t>
            </a:r>
            <a:endParaRPr lang="en-US" altLang="ja-JP" sz="1400" dirty="0"/>
          </a:p>
          <a:p>
            <a:endParaRPr lang="en-US" altLang="ja-JP" sz="1400" dirty="0"/>
          </a:p>
        </p:txBody>
      </p:sp>
    </p:spTree>
    <p:extLst>
      <p:ext uri="{BB962C8B-B14F-4D97-AF65-F5344CB8AC3E}">
        <p14:creationId xmlns:p14="http://schemas.microsoft.com/office/powerpoint/2010/main" val="3234094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F4958-4C84-495C-A23B-F0E837E755DC}"/>
              </a:ext>
            </a:extLst>
          </p:cNvPr>
          <p:cNvSpPr>
            <a:spLocks noGrp="1"/>
          </p:cNvSpPr>
          <p:nvPr>
            <p:ph type="title"/>
          </p:nvPr>
        </p:nvSpPr>
        <p:spPr/>
        <p:txBody>
          <a:bodyPr>
            <a:normAutofit fontScale="90000"/>
          </a:bodyPr>
          <a:lstStyle/>
          <a:p>
            <a:r>
              <a:rPr kumimoji="1" lang="ja-JP" altLang="en-US" dirty="0"/>
              <a:t>世界ではなにが起こっていたのか？</a:t>
            </a:r>
          </a:p>
        </p:txBody>
      </p:sp>
      <p:sp>
        <p:nvSpPr>
          <p:cNvPr id="3" name="コンテンツ プレースホルダー 2">
            <a:extLst>
              <a:ext uri="{FF2B5EF4-FFF2-40B4-BE49-F238E27FC236}">
                <a16:creationId xmlns:a16="http://schemas.microsoft.com/office/drawing/2014/main" id="{99A9D951-3270-4C9F-B6D5-B3A1D4888B99}"/>
              </a:ext>
            </a:extLst>
          </p:cNvPr>
          <p:cNvSpPr>
            <a:spLocks noGrp="1"/>
          </p:cNvSpPr>
          <p:nvPr>
            <p:ph idx="1"/>
          </p:nvPr>
        </p:nvSpPr>
        <p:spPr>
          <a:xfrm>
            <a:off x="838200" y="976184"/>
            <a:ext cx="10515600" cy="5652618"/>
          </a:xfrm>
        </p:spPr>
        <p:txBody>
          <a:bodyPr/>
          <a:lstStyle/>
          <a:p>
            <a:r>
              <a:rPr lang="ja-JP" altLang="en-US" dirty="0"/>
              <a:t>ソフトウェア企業が躍進、銀行の相対的衰退</a:t>
            </a:r>
            <a:endParaRPr lang="en-US" altLang="ja-JP" dirty="0"/>
          </a:p>
          <a:p>
            <a:endParaRPr kumimoji="1" lang="en-US" altLang="ja-JP" dirty="0"/>
          </a:p>
          <a:p>
            <a:r>
              <a:rPr lang="ja-JP" altLang="en-US" dirty="0"/>
              <a:t>キャピタリズムからソフトウェアへ</a:t>
            </a:r>
            <a:endParaRPr lang="en-US" altLang="ja-JP" dirty="0"/>
          </a:p>
          <a:p>
            <a:pPr lvl="1"/>
            <a:r>
              <a:rPr kumimoji="1" lang="ja-JP" altLang="en-US" dirty="0"/>
              <a:t>「お金でお金を稼ぐ」よりも</a:t>
            </a:r>
            <a:br>
              <a:rPr kumimoji="1" lang="en-US" altLang="ja-JP" dirty="0"/>
            </a:br>
            <a:r>
              <a:rPr kumimoji="1" lang="ja-JP" altLang="en-US" dirty="0"/>
              <a:t>「お金でソフトウェアを開発して稼ぐ」時代へ</a:t>
            </a:r>
            <a:endParaRPr kumimoji="1" lang="en-US" altLang="ja-JP" dirty="0"/>
          </a:p>
          <a:p>
            <a:pPr lvl="1"/>
            <a:r>
              <a:rPr lang="ja-JP" altLang="en-US" dirty="0"/>
              <a:t>資本を人材に突っ込み、人材がソフトウェアを書くことで、</a:t>
            </a:r>
            <a:br>
              <a:rPr lang="en-US" altLang="ja-JP" dirty="0"/>
            </a:br>
            <a:r>
              <a:rPr lang="ja-JP" altLang="en-US" dirty="0"/>
              <a:t>会社が儲かる仕組みが出来上がる</a:t>
            </a:r>
            <a:endParaRPr lang="en-US" altLang="ja-JP" dirty="0"/>
          </a:p>
          <a:p>
            <a:endParaRPr kumimoji="1" lang="en-US" altLang="ja-JP" dirty="0"/>
          </a:p>
          <a:p>
            <a:r>
              <a:rPr lang="ja-JP" altLang="en-US" dirty="0"/>
              <a:t>日本は特に変わらず</a:t>
            </a:r>
            <a:endParaRPr lang="en-US" altLang="ja-JP" dirty="0"/>
          </a:p>
          <a:p>
            <a:pPr lvl="1"/>
            <a:r>
              <a:rPr lang="ja-JP" altLang="en-US" dirty="0"/>
              <a:t>輸出の自動車、</a:t>
            </a:r>
            <a:r>
              <a:rPr kumimoji="1" lang="ja-JP" altLang="en-US" dirty="0"/>
              <a:t>内需の通信と銀行が強い</a:t>
            </a:r>
            <a:endParaRPr kumimoji="1" lang="en-US" altLang="ja-JP" dirty="0"/>
          </a:p>
          <a:p>
            <a:pPr lvl="1"/>
            <a:r>
              <a:rPr lang="ja-JP" altLang="en-US" dirty="0"/>
              <a:t>ソフトウェアを輸出できていない</a:t>
            </a:r>
            <a:endParaRPr kumimoji="1" lang="ja-JP" altLang="en-US" dirty="0"/>
          </a:p>
        </p:txBody>
      </p:sp>
    </p:spTree>
    <p:extLst>
      <p:ext uri="{BB962C8B-B14F-4D97-AF65-F5344CB8AC3E}">
        <p14:creationId xmlns:p14="http://schemas.microsoft.com/office/powerpoint/2010/main" val="979557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自己紹介</a:t>
            </a:r>
          </a:p>
        </p:txBody>
      </p:sp>
      <p:sp>
        <p:nvSpPr>
          <p:cNvPr id="3" name="コンテンツ プレースホルダー 2"/>
          <p:cNvSpPr>
            <a:spLocks noGrp="1"/>
          </p:cNvSpPr>
          <p:nvPr>
            <p:ph idx="1"/>
          </p:nvPr>
        </p:nvSpPr>
        <p:spPr>
          <a:xfrm>
            <a:off x="481760" y="1052736"/>
            <a:ext cx="5279848" cy="5656312"/>
          </a:xfrm>
        </p:spPr>
        <p:txBody>
          <a:bodyPr>
            <a:normAutofit fontScale="92500" lnSpcReduction="20000"/>
          </a:bodyPr>
          <a:lstStyle/>
          <a:p>
            <a:r>
              <a:rPr kumimoji="1" lang="ja-JP" altLang="en-US" dirty="0"/>
              <a:t>ところてん</a:t>
            </a:r>
            <a:endParaRPr kumimoji="1" lang="en-US" altLang="ja-JP" dirty="0"/>
          </a:p>
          <a:p>
            <a:pPr lvl="1"/>
            <a:r>
              <a:rPr lang="en-US" altLang="ja-JP" dirty="0"/>
              <a:t>@</a:t>
            </a:r>
            <a:r>
              <a:rPr lang="en-US" altLang="ja-JP" dirty="0" err="1"/>
              <a:t>tokoroten</a:t>
            </a:r>
            <a:endParaRPr lang="en-US" altLang="ja-JP" dirty="0"/>
          </a:p>
          <a:p>
            <a:pPr lvl="1"/>
            <a:r>
              <a:rPr lang="ja-JP" altLang="en-US" dirty="0"/>
              <a:t>株式会社</a:t>
            </a:r>
            <a:r>
              <a:rPr lang="en-US" altLang="ja-JP" dirty="0" err="1"/>
              <a:t>NextInt</a:t>
            </a:r>
            <a:r>
              <a:rPr lang="ja-JP" altLang="en-US" dirty="0"/>
              <a:t> 代表</a:t>
            </a:r>
            <a:endParaRPr lang="en-US" altLang="ja-JP" dirty="0"/>
          </a:p>
          <a:p>
            <a:pPr lvl="1"/>
            <a:r>
              <a:rPr kumimoji="1" lang="ja-JP" altLang="en-US"/>
              <a:t>怪</a:t>
            </a:r>
            <a:r>
              <a:rPr kumimoji="1" lang="ja-JP" altLang="en-US" dirty="0"/>
              <a:t>文章職人</a:t>
            </a:r>
            <a:endParaRPr kumimoji="1" lang="en-US" altLang="ja-JP" dirty="0"/>
          </a:p>
          <a:p>
            <a:pPr lvl="2"/>
            <a:endParaRPr kumimoji="1" lang="en-US" altLang="ja-JP" dirty="0"/>
          </a:p>
          <a:p>
            <a:r>
              <a:rPr kumimoji="1" lang="ja-JP" altLang="en-US" dirty="0"/>
              <a:t>最近の活動</a:t>
            </a:r>
            <a:endParaRPr kumimoji="1" lang="en-US" altLang="ja-JP" dirty="0"/>
          </a:p>
          <a:p>
            <a:pPr lvl="1"/>
            <a:r>
              <a:rPr kumimoji="1" lang="ja-JP" altLang="en-US" dirty="0"/>
              <a:t>データサイエンティスト養成読本</a:t>
            </a:r>
            <a:br>
              <a:rPr kumimoji="1" lang="en-US" altLang="ja-JP" dirty="0"/>
            </a:br>
            <a:r>
              <a:rPr kumimoji="1" lang="ja-JP" altLang="en-US" dirty="0"/>
              <a:t>ビジネス活用編</a:t>
            </a:r>
            <a:endParaRPr lang="en-US" altLang="ja-JP" dirty="0"/>
          </a:p>
          <a:p>
            <a:pPr lvl="1"/>
            <a:r>
              <a:rPr kumimoji="1" lang="en-US" altLang="ja-JP" dirty="0"/>
              <a:t>Vein</a:t>
            </a:r>
            <a:r>
              <a:rPr kumimoji="1" lang="ja-JP" altLang="en-US" dirty="0"/>
              <a:t>という自社サービスをリリース</a:t>
            </a:r>
            <a:endParaRPr kumimoji="1" lang="en-US" altLang="ja-JP" dirty="0"/>
          </a:p>
          <a:p>
            <a:pPr lvl="1"/>
            <a:endParaRPr kumimoji="1" lang="en-US" altLang="ja-JP" dirty="0"/>
          </a:p>
          <a:p>
            <a:r>
              <a:rPr lang="ja-JP" altLang="en-US" dirty="0"/>
              <a:t>最近</a:t>
            </a:r>
            <a:r>
              <a:rPr kumimoji="1" lang="ja-JP" altLang="en-US" dirty="0"/>
              <a:t>の</a:t>
            </a:r>
            <a:r>
              <a:rPr lang="ja-JP" altLang="en-US" dirty="0"/>
              <a:t>お仕事</a:t>
            </a:r>
            <a:endParaRPr kumimoji="1" lang="en-US" altLang="ja-JP" dirty="0"/>
          </a:p>
          <a:p>
            <a:pPr lvl="1"/>
            <a:r>
              <a:rPr kumimoji="1" lang="ja-JP" altLang="en-US" dirty="0"/>
              <a:t>機械学習顧問（</a:t>
            </a:r>
            <a:r>
              <a:rPr lang="en-US" altLang="ja-JP" dirty="0"/>
              <a:t>3</a:t>
            </a:r>
            <a:r>
              <a:rPr kumimoji="1" lang="ja-JP" altLang="en-US" dirty="0"/>
              <a:t>社）</a:t>
            </a:r>
            <a:endParaRPr kumimoji="1" lang="en-US" altLang="ja-JP" dirty="0"/>
          </a:p>
          <a:p>
            <a:pPr lvl="2"/>
            <a:r>
              <a:rPr kumimoji="1" lang="ja-JP" altLang="en-US" dirty="0"/>
              <a:t>モバイル戻るウェア開発</a:t>
            </a:r>
            <a:endParaRPr lang="en-US" altLang="ja-JP" dirty="0"/>
          </a:p>
          <a:p>
            <a:pPr lvl="2"/>
            <a:r>
              <a:rPr kumimoji="1" lang="en-US" altLang="ja-JP" dirty="0"/>
              <a:t>EC</a:t>
            </a:r>
            <a:r>
              <a:rPr kumimoji="1" lang="ja-JP" altLang="en-US" dirty="0"/>
              <a:t>プラットフォーム</a:t>
            </a:r>
            <a:endParaRPr kumimoji="1" lang="en-US" altLang="ja-JP" dirty="0"/>
          </a:p>
          <a:p>
            <a:pPr lvl="2"/>
            <a:r>
              <a:rPr kumimoji="1" lang="ja-JP" altLang="en-US" dirty="0"/>
              <a:t>データ分析企業</a:t>
            </a:r>
            <a:endParaRPr kumimoji="1" lang="en-US" altLang="ja-JP" dirty="0"/>
          </a:p>
          <a:p>
            <a:pPr lvl="1"/>
            <a:r>
              <a:rPr lang="ja-JP" altLang="en-US" dirty="0"/>
              <a:t>新規事業コンサルティング（</a:t>
            </a:r>
            <a:r>
              <a:rPr lang="en-US" altLang="ja-JP" dirty="0"/>
              <a:t>1</a:t>
            </a:r>
            <a:r>
              <a:rPr lang="ja-JP" altLang="en-US" dirty="0"/>
              <a:t>社）</a:t>
            </a:r>
            <a:endParaRPr kumimoji="1" lang="en-US" altLang="ja-JP" dirty="0"/>
          </a:p>
          <a:p>
            <a:pPr lvl="1"/>
            <a:r>
              <a:rPr kumimoji="1" lang="ja-JP" altLang="en-US" dirty="0"/>
              <a:t>ゲームディレクター</a:t>
            </a:r>
            <a:r>
              <a:rPr kumimoji="1" lang="en-US" altLang="ja-JP" dirty="0"/>
              <a:t>(1</a:t>
            </a:r>
            <a:r>
              <a:rPr kumimoji="1" lang="ja-JP" altLang="en-US" dirty="0"/>
              <a:t>社</a:t>
            </a:r>
            <a:r>
              <a:rPr kumimoji="1" lang="en-US" altLang="ja-JP" dirty="0"/>
              <a:t>)</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8310" y="970329"/>
            <a:ext cx="1591756" cy="1512168"/>
          </a:xfrm>
          <a:prstGeom prst="rect">
            <a:avLst/>
          </a:prstGeom>
        </p:spPr>
      </p:pic>
      <p:grpSp>
        <p:nvGrpSpPr>
          <p:cNvPr id="9" name="グループ化 8">
            <a:extLst>
              <a:ext uri="{FF2B5EF4-FFF2-40B4-BE49-F238E27FC236}">
                <a16:creationId xmlns:a16="http://schemas.microsoft.com/office/drawing/2014/main" id="{41E1A73A-6EEF-44CD-A494-EBBB18FF4C77}"/>
              </a:ext>
            </a:extLst>
          </p:cNvPr>
          <p:cNvGrpSpPr/>
          <p:nvPr/>
        </p:nvGrpSpPr>
        <p:grpSpPr>
          <a:xfrm>
            <a:off x="5956917" y="3670595"/>
            <a:ext cx="5842888" cy="3030097"/>
            <a:chOff x="6826913" y="1763524"/>
            <a:chExt cx="4600030" cy="2385556"/>
          </a:xfrm>
        </p:grpSpPr>
        <p:pic>
          <p:nvPicPr>
            <p:cNvPr id="5" name="Picture 2" descr="https://www.oreilly.co.jp/books/images/picture_large978-4-87311-821-5.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2766" y="2132856"/>
              <a:ext cx="1567155"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images-na.ssl-images-amazon.com/images/I/91E8zQ8e5G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1409" y="2132856"/>
              <a:ext cx="1425534" cy="201622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8475282" y="1763524"/>
              <a:ext cx="1368152" cy="369332"/>
            </a:xfrm>
            <a:prstGeom prst="rect">
              <a:avLst/>
            </a:prstGeom>
            <a:noFill/>
          </p:spPr>
          <p:txBody>
            <a:bodyPr wrap="square" rtlCol="0">
              <a:spAutoFit/>
            </a:bodyPr>
            <a:lstStyle/>
            <a:p>
              <a:pPr algn="ctr"/>
              <a:r>
                <a:rPr kumimoji="1" lang="ja-JP" altLang="en-US" dirty="0"/>
                <a:t>↓共著</a:t>
              </a:r>
            </a:p>
          </p:txBody>
        </p:sp>
        <p:sp>
          <p:nvSpPr>
            <p:cNvPr id="8" name="テキスト ボックス 7"/>
            <p:cNvSpPr txBox="1"/>
            <p:nvPr/>
          </p:nvSpPr>
          <p:spPr>
            <a:xfrm>
              <a:off x="10001409" y="1771705"/>
              <a:ext cx="1368152" cy="369332"/>
            </a:xfrm>
            <a:prstGeom prst="rect">
              <a:avLst/>
            </a:prstGeom>
            <a:noFill/>
          </p:spPr>
          <p:txBody>
            <a:bodyPr wrap="square" rtlCol="0">
              <a:spAutoFit/>
            </a:bodyPr>
            <a:lstStyle/>
            <a:p>
              <a:pPr algn="ctr"/>
              <a:r>
                <a:rPr kumimoji="1" lang="ja-JP" altLang="en-US" dirty="0"/>
                <a:t>↓寄稿</a:t>
              </a:r>
            </a:p>
          </p:txBody>
        </p:sp>
        <p:pic>
          <p:nvPicPr>
            <p:cNvPr id="12" name="Picture 2" descr="http://image.gihyo.co.jp/assets/images/cover/2018/9784297101084.jpg">
              <a:extLst>
                <a:ext uri="{FF2B5EF4-FFF2-40B4-BE49-F238E27FC236}">
                  <a16:creationId xmlns:a16="http://schemas.microsoft.com/office/drawing/2014/main" id="{F3F37CFD-6854-469A-9F05-5903D6CEFF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6913" y="2101959"/>
              <a:ext cx="1447201" cy="2047121"/>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3B488079-BEB3-4FDD-9F35-404EF88E4EA5}"/>
                </a:ext>
              </a:extLst>
            </p:cNvPr>
            <p:cNvSpPr txBox="1"/>
            <p:nvPr/>
          </p:nvSpPr>
          <p:spPr>
            <a:xfrm>
              <a:off x="6866437" y="1771705"/>
              <a:ext cx="1368152" cy="369332"/>
            </a:xfrm>
            <a:prstGeom prst="rect">
              <a:avLst/>
            </a:prstGeom>
            <a:noFill/>
          </p:spPr>
          <p:txBody>
            <a:bodyPr wrap="square" rtlCol="0">
              <a:spAutoFit/>
            </a:bodyPr>
            <a:lstStyle/>
            <a:p>
              <a:pPr algn="ctr"/>
              <a:r>
                <a:rPr kumimoji="1" lang="ja-JP" altLang="en-US" dirty="0"/>
                <a:t>↓共著</a:t>
              </a:r>
            </a:p>
          </p:txBody>
        </p:sp>
      </p:grpSp>
    </p:spTree>
    <p:extLst>
      <p:ext uri="{BB962C8B-B14F-4D97-AF65-F5344CB8AC3E}">
        <p14:creationId xmlns:p14="http://schemas.microsoft.com/office/powerpoint/2010/main" val="2501033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A3192-84F3-40C7-9DFD-D165CDC952AB}"/>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55148DB9-6566-47C6-98E4-1AFA6FDF28E5}"/>
              </a:ext>
            </a:extLst>
          </p:cNvPr>
          <p:cNvSpPr>
            <a:spLocks noGrp="1"/>
          </p:cNvSpPr>
          <p:nvPr>
            <p:ph idx="1"/>
          </p:nvPr>
        </p:nvSpPr>
        <p:spPr/>
        <p:txBody>
          <a:bodyPr/>
          <a:lstStyle/>
          <a:p>
            <a:r>
              <a:rPr kumimoji="1" lang="ja-JP" altLang="en-US" dirty="0"/>
              <a:t>なぜコンピュータを学ばなければならないのか</a:t>
            </a:r>
            <a:endParaRPr kumimoji="1" lang="en-US" altLang="ja-JP" dirty="0"/>
          </a:p>
          <a:p>
            <a:r>
              <a:rPr lang="ja-JP" altLang="en-US" dirty="0"/>
              <a:t>世界経済の変化</a:t>
            </a:r>
            <a:endParaRPr lang="en-US" altLang="ja-JP" dirty="0"/>
          </a:p>
          <a:p>
            <a:r>
              <a:rPr kumimoji="1" lang="ja-JP" altLang="en-US" dirty="0">
                <a:solidFill>
                  <a:srgbClr val="FF0000"/>
                </a:solidFill>
              </a:rPr>
              <a:t>タユピンコ人の寓話</a:t>
            </a:r>
            <a:endParaRPr kumimoji="1" lang="en-US" altLang="ja-JP" dirty="0">
              <a:solidFill>
                <a:srgbClr val="FF0000"/>
              </a:solidFill>
            </a:endParaRPr>
          </a:p>
          <a:p>
            <a:r>
              <a:rPr kumimoji="1" lang="ja-JP" altLang="en-US" dirty="0">
                <a:solidFill>
                  <a:srgbClr val="FF0000"/>
                </a:solidFill>
              </a:rPr>
              <a:t>お金持ちになるには</a:t>
            </a:r>
            <a:endParaRPr kumimoji="1" lang="en-US" altLang="ja-JP" dirty="0">
              <a:solidFill>
                <a:srgbClr val="FF0000"/>
              </a:solidFill>
            </a:endParaRPr>
          </a:p>
          <a:p>
            <a:r>
              <a:rPr kumimoji="1" lang="en-US" altLang="ja-JP" dirty="0"/>
              <a:t>Computational</a:t>
            </a:r>
            <a:r>
              <a:rPr kumimoji="1" lang="ja-JP" altLang="en-US" dirty="0"/>
              <a:t> </a:t>
            </a:r>
            <a:r>
              <a:rPr kumimoji="1" lang="en-US" altLang="ja-JP" dirty="0"/>
              <a:t>Thinking</a:t>
            </a:r>
            <a:r>
              <a:rPr kumimoji="1" lang="ja-JP" altLang="en-US" dirty="0"/>
              <a:t>とは何か？</a:t>
            </a:r>
            <a:endParaRPr kumimoji="1" lang="en-US" altLang="ja-JP" dirty="0"/>
          </a:p>
          <a:p>
            <a:r>
              <a:rPr lang="ja-JP" altLang="en-US" dirty="0"/>
              <a:t>過去から未来へ、産業革命の変遷</a:t>
            </a:r>
            <a:endParaRPr lang="en-US" altLang="ja-JP" dirty="0"/>
          </a:p>
          <a:p>
            <a:r>
              <a:rPr lang="ja-JP" altLang="en-US" dirty="0"/>
              <a:t>第四次産業革命</a:t>
            </a:r>
            <a:endParaRPr lang="en-US" altLang="ja-JP" dirty="0"/>
          </a:p>
          <a:p>
            <a:r>
              <a:rPr lang="ja-JP" altLang="en-US" dirty="0"/>
              <a:t>余談１：クラウドとは何か？</a:t>
            </a:r>
            <a:endParaRPr lang="en-US" altLang="ja-JP" dirty="0"/>
          </a:p>
          <a:p>
            <a:r>
              <a:rPr lang="ja-JP" altLang="en-US" dirty="0"/>
              <a:t>余談２：人生の攻略法</a:t>
            </a:r>
            <a:endParaRPr lang="en-US" altLang="ja-JP" dirty="0"/>
          </a:p>
          <a:p>
            <a:r>
              <a:rPr lang="ja-JP" altLang="en-US" dirty="0"/>
              <a:t>余談３：</a:t>
            </a:r>
            <a:r>
              <a:rPr lang="en-US" altLang="ja-JP" dirty="0"/>
              <a:t>Boto3</a:t>
            </a:r>
            <a:r>
              <a:rPr lang="ja-JP" altLang="en-US" dirty="0"/>
              <a:t>の</a:t>
            </a:r>
            <a:r>
              <a:rPr lang="en-US" altLang="ja-JP" dirty="0" err="1"/>
              <a:t>MTurk</a:t>
            </a:r>
            <a:endParaRPr lang="en-US" altLang="ja-JP" dirty="0"/>
          </a:p>
          <a:p>
            <a:endParaRPr kumimoji="1" lang="ja-JP" altLang="en-US" dirty="0"/>
          </a:p>
        </p:txBody>
      </p:sp>
    </p:spTree>
    <p:extLst>
      <p:ext uri="{BB962C8B-B14F-4D97-AF65-F5344CB8AC3E}">
        <p14:creationId xmlns:p14="http://schemas.microsoft.com/office/powerpoint/2010/main" val="2600983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6CB371-1F24-4C34-B018-323562D94DA4}"/>
              </a:ext>
            </a:extLst>
          </p:cNvPr>
          <p:cNvSpPr>
            <a:spLocks noGrp="1"/>
          </p:cNvSpPr>
          <p:nvPr>
            <p:ph type="title"/>
          </p:nvPr>
        </p:nvSpPr>
        <p:spPr/>
        <p:txBody>
          <a:bodyPr>
            <a:normAutofit fontScale="90000"/>
          </a:bodyPr>
          <a:lstStyle/>
          <a:p>
            <a:r>
              <a:rPr kumimoji="1" lang="ja-JP" altLang="en-US" dirty="0"/>
              <a:t>タユピンコ人の寓話</a:t>
            </a:r>
          </a:p>
        </p:txBody>
      </p:sp>
      <p:sp>
        <p:nvSpPr>
          <p:cNvPr id="3" name="コンテンツ プレースホルダー 2">
            <a:extLst>
              <a:ext uri="{FF2B5EF4-FFF2-40B4-BE49-F238E27FC236}">
                <a16:creationId xmlns:a16="http://schemas.microsoft.com/office/drawing/2014/main" id="{FF2EEBDD-D09C-4A89-8720-4D41305EC2D3}"/>
              </a:ext>
            </a:extLst>
          </p:cNvPr>
          <p:cNvSpPr>
            <a:spLocks noGrp="1"/>
          </p:cNvSpPr>
          <p:nvPr>
            <p:ph idx="1"/>
          </p:nvPr>
        </p:nvSpPr>
        <p:spPr/>
        <p:txBody>
          <a:bodyPr>
            <a:normAutofit lnSpcReduction="10000"/>
          </a:bodyPr>
          <a:lstStyle/>
          <a:p>
            <a:r>
              <a:rPr lang="ja-JP" altLang="en-US" dirty="0"/>
              <a:t>日本におけるタユピンコ人の移民は、</a:t>
            </a:r>
            <a:r>
              <a:rPr lang="en-US" altLang="ja-JP" dirty="0"/>
              <a:t>1960</a:t>
            </a:r>
            <a:r>
              <a:rPr lang="ja-JP" altLang="en-US" dirty="0"/>
              <a:t>年代からが始まり、</a:t>
            </a:r>
            <a:r>
              <a:rPr lang="en-US" altLang="ja-JP" dirty="0"/>
              <a:t>2018</a:t>
            </a:r>
            <a:r>
              <a:rPr lang="ja-JP" altLang="en-US" dirty="0"/>
              <a:t>年現在では日本人の</a:t>
            </a:r>
            <a:r>
              <a:rPr lang="en-US" altLang="ja-JP" dirty="0"/>
              <a:t>3</a:t>
            </a:r>
            <a:r>
              <a:rPr lang="ja-JP" altLang="en-US" dirty="0"/>
              <a:t>倍以上の方が住んでいます。</a:t>
            </a:r>
          </a:p>
          <a:p>
            <a:endParaRPr lang="en-US" altLang="ja-JP" dirty="0"/>
          </a:p>
          <a:p>
            <a:r>
              <a:rPr lang="ja-JP" altLang="en-US" dirty="0"/>
              <a:t>タユピンコ人の特徴として、彼らは日本人に比べて超薄給で働きます。一説によると、日本人の十分の一や、百分の一といった低い給与で働いているそうです。</a:t>
            </a:r>
          </a:p>
          <a:p>
            <a:endParaRPr lang="en-US" altLang="ja-JP" dirty="0"/>
          </a:p>
          <a:p>
            <a:r>
              <a:rPr lang="ja-JP" altLang="en-US" dirty="0"/>
              <a:t>一方で、タユピンコ人は融通が全く聞かず、話す言葉が極めて特殊で、彼らと意思疎通が行える日本人は極めて限られています。</a:t>
            </a:r>
            <a:endParaRPr lang="en-US" altLang="ja-JP" dirty="0"/>
          </a:p>
          <a:p>
            <a:endParaRPr lang="ja-JP" altLang="en-US" dirty="0"/>
          </a:p>
          <a:p>
            <a:r>
              <a:rPr lang="ja-JP" altLang="en-US" dirty="0"/>
              <a:t>そのため、現代ではタユピンコ人との通訳の需要が高まっており、この職に就く日本人が増えています。</a:t>
            </a:r>
          </a:p>
        </p:txBody>
      </p:sp>
      <p:sp>
        <p:nvSpPr>
          <p:cNvPr id="4" name="正方形/長方形 3">
            <a:extLst>
              <a:ext uri="{FF2B5EF4-FFF2-40B4-BE49-F238E27FC236}">
                <a16:creationId xmlns:a16="http://schemas.microsoft.com/office/drawing/2014/main" id="{683F9F15-3E22-4C55-929B-E270B3854484}"/>
              </a:ext>
            </a:extLst>
          </p:cNvPr>
          <p:cNvSpPr/>
          <p:nvPr/>
        </p:nvSpPr>
        <p:spPr>
          <a:xfrm>
            <a:off x="363987" y="6607185"/>
            <a:ext cx="11807301" cy="461665"/>
          </a:xfrm>
          <a:prstGeom prst="rect">
            <a:avLst/>
          </a:prstGeom>
        </p:spPr>
        <p:txBody>
          <a:bodyPr wrap="square">
            <a:spAutoFit/>
          </a:bodyPr>
          <a:lstStyle/>
          <a:p>
            <a:pPr algn="r"/>
            <a:r>
              <a:rPr lang="ja-JP" altLang="en-US" sz="1200" dirty="0">
                <a:hlinkClick r:id="rId2"/>
              </a:rPr>
              <a:t>https://scrapbox.io/nishio/%E3%82%BF%E3%83%A6%E3%83%94%E3%83%B3%E3%82%B3%E4%BA%BA%E3%81%AE%E3%81%9F%E3%81%A8%E3%81%88</a:t>
            </a:r>
            <a:endParaRPr lang="en-US" altLang="ja-JP" sz="1200" dirty="0"/>
          </a:p>
          <a:p>
            <a:pPr algn="r"/>
            <a:endParaRPr lang="ja-JP" altLang="en-US" sz="1200" dirty="0"/>
          </a:p>
        </p:txBody>
      </p:sp>
    </p:spTree>
    <p:extLst>
      <p:ext uri="{BB962C8B-B14F-4D97-AF65-F5344CB8AC3E}">
        <p14:creationId xmlns:p14="http://schemas.microsoft.com/office/powerpoint/2010/main" val="550497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6CB371-1F24-4C34-B018-323562D94DA4}"/>
              </a:ext>
            </a:extLst>
          </p:cNvPr>
          <p:cNvSpPr>
            <a:spLocks noGrp="1"/>
          </p:cNvSpPr>
          <p:nvPr>
            <p:ph type="title"/>
          </p:nvPr>
        </p:nvSpPr>
        <p:spPr/>
        <p:txBody>
          <a:bodyPr>
            <a:normAutofit fontScale="90000"/>
          </a:bodyPr>
          <a:lstStyle/>
          <a:p>
            <a:r>
              <a:rPr kumimoji="1" lang="ja-JP" altLang="en-US" dirty="0"/>
              <a:t>タユピンコ人の寓話</a:t>
            </a:r>
          </a:p>
        </p:txBody>
      </p:sp>
      <p:sp>
        <p:nvSpPr>
          <p:cNvPr id="3" name="コンテンツ プレースホルダー 2">
            <a:extLst>
              <a:ext uri="{FF2B5EF4-FFF2-40B4-BE49-F238E27FC236}">
                <a16:creationId xmlns:a16="http://schemas.microsoft.com/office/drawing/2014/main" id="{FF2EEBDD-D09C-4A89-8720-4D41305EC2D3}"/>
              </a:ext>
            </a:extLst>
          </p:cNvPr>
          <p:cNvSpPr>
            <a:spLocks noGrp="1"/>
          </p:cNvSpPr>
          <p:nvPr>
            <p:ph idx="1"/>
          </p:nvPr>
        </p:nvSpPr>
        <p:spPr/>
        <p:txBody>
          <a:bodyPr>
            <a:normAutofit/>
          </a:bodyPr>
          <a:lstStyle/>
          <a:p>
            <a:r>
              <a:rPr lang="ja-JP" altLang="en-US" dirty="0"/>
              <a:t>タユピンコ語は極めて特殊な構造をしているため、彼らに分かるように説明をするには困難を極めます。</a:t>
            </a:r>
          </a:p>
          <a:p>
            <a:endParaRPr lang="en-US" altLang="ja-JP" dirty="0"/>
          </a:p>
          <a:p>
            <a:r>
              <a:rPr lang="ja-JP" altLang="en-US" dirty="0"/>
              <a:t>しかしタユピンコ語で、彼らにもわかる話をちゃんとしてあげると、彼らは文句も言わず、淡々と働き続けます。</a:t>
            </a:r>
          </a:p>
          <a:p>
            <a:endParaRPr lang="en-US" altLang="ja-JP" dirty="0"/>
          </a:p>
          <a:p>
            <a:r>
              <a:rPr lang="ja-JP" altLang="en-US" dirty="0"/>
              <a:t>その結果、タユピンコ人を使った労働ダンピングにより、多くの日本人が失業しました。</a:t>
            </a:r>
            <a:endParaRPr lang="en-US" altLang="ja-JP" dirty="0"/>
          </a:p>
          <a:p>
            <a:endParaRPr lang="ja-JP" altLang="en-US" dirty="0"/>
          </a:p>
        </p:txBody>
      </p:sp>
      <p:pic>
        <p:nvPicPr>
          <p:cNvPr id="13314" name="Picture 2" descr="https://pbs.twimg.com/media/Dwm4n6iUwAAyFxA.png">
            <a:extLst>
              <a:ext uri="{FF2B5EF4-FFF2-40B4-BE49-F238E27FC236}">
                <a16:creationId xmlns:a16="http://schemas.microsoft.com/office/drawing/2014/main" id="{93AF99C9-E549-44F4-AD55-7D7D67C86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7600" y="4003693"/>
            <a:ext cx="2625109" cy="2625109"/>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E630096D-95EF-4A28-9183-71B437F3EECE}"/>
              </a:ext>
            </a:extLst>
          </p:cNvPr>
          <p:cNvSpPr/>
          <p:nvPr/>
        </p:nvSpPr>
        <p:spPr>
          <a:xfrm>
            <a:off x="4435876" y="6517078"/>
            <a:ext cx="7756124" cy="646331"/>
          </a:xfrm>
          <a:prstGeom prst="rect">
            <a:avLst/>
          </a:prstGeom>
        </p:spPr>
        <p:txBody>
          <a:bodyPr wrap="square">
            <a:spAutoFit/>
          </a:bodyPr>
          <a:lstStyle/>
          <a:p>
            <a:pPr algn="r"/>
            <a:r>
              <a:rPr lang="ja-JP" altLang="en-US" dirty="0">
                <a:hlinkClick r:id="rId3"/>
              </a:rPr>
              <a:t>https://twitter.com/blackenedgold/status/1083600189963722752</a:t>
            </a:r>
            <a:endParaRPr lang="en-US" altLang="ja-JP" dirty="0"/>
          </a:p>
          <a:p>
            <a:pPr algn="r"/>
            <a:endParaRPr lang="ja-JP" altLang="en-US" dirty="0"/>
          </a:p>
        </p:txBody>
      </p:sp>
    </p:spTree>
    <p:extLst>
      <p:ext uri="{BB962C8B-B14F-4D97-AF65-F5344CB8AC3E}">
        <p14:creationId xmlns:p14="http://schemas.microsoft.com/office/powerpoint/2010/main" val="242997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6CB371-1F24-4C34-B018-323562D94DA4}"/>
              </a:ext>
            </a:extLst>
          </p:cNvPr>
          <p:cNvSpPr>
            <a:spLocks noGrp="1"/>
          </p:cNvSpPr>
          <p:nvPr>
            <p:ph type="title"/>
          </p:nvPr>
        </p:nvSpPr>
        <p:spPr/>
        <p:txBody>
          <a:bodyPr>
            <a:normAutofit fontScale="90000"/>
          </a:bodyPr>
          <a:lstStyle/>
          <a:p>
            <a:r>
              <a:rPr kumimoji="1" lang="ja-JP" altLang="en-US" dirty="0"/>
              <a:t>タユピンコ人の寓話</a:t>
            </a:r>
          </a:p>
        </p:txBody>
      </p:sp>
      <p:sp>
        <p:nvSpPr>
          <p:cNvPr id="3" name="コンテンツ プレースホルダー 2">
            <a:extLst>
              <a:ext uri="{FF2B5EF4-FFF2-40B4-BE49-F238E27FC236}">
                <a16:creationId xmlns:a16="http://schemas.microsoft.com/office/drawing/2014/main" id="{FF2EEBDD-D09C-4A89-8720-4D41305EC2D3}"/>
              </a:ext>
            </a:extLst>
          </p:cNvPr>
          <p:cNvSpPr>
            <a:spLocks noGrp="1"/>
          </p:cNvSpPr>
          <p:nvPr>
            <p:ph idx="1"/>
          </p:nvPr>
        </p:nvSpPr>
        <p:spPr/>
        <p:txBody>
          <a:bodyPr>
            <a:normAutofit lnSpcReduction="10000"/>
          </a:bodyPr>
          <a:lstStyle/>
          <a:p>
            <a:r>
              <a:rPr lang="ja-JP" altLang="en-US" dirty="0"/>
              <a:t>タユピンコ人により多くの日本人が失業する反面、タユピンコ人を</a:t>
            </a:r>
            <a:r>
              <a:rPr lang="en-US" altLang="ja-JP" dirty="0"/>
              <a:t>3K</a:t>
            </a:r>
            <a:r>
              <a:rPr lang="ja-JP" altLang="en-US" dirty="0"/>
              <a:t>な職場に活用した結果、より高度な仕事を日本人に任せる企業も現れてきました。</a:t>
            </a:r>
          </a:p>
          <a:p>
            <a:endParaRPr lang="en-US" altLang="ja-JP" dirty="0"/>
          </a:p>
          <a:p>
            <a:r>
              <a:rPr lang="ja-JP" altLang="en-US" dirty="0"/>
              <a:t>もはや、タユピンコ人なしでは、現代の豊か生活は成り立たなくなってきているのです。</a:t>
            </a:r>
          </a:p>
          <a:p>
            <a:endParaRPr lang="en-US" altLang="ja-JP" dirty="0"/>
          </a:p>
          <a:p>
            <a:r>
              <a:rPr lang="ja-JP" altLang="en-US" dirty="0"/>
              <a:t>奴隷によって成立していた古代ローマと同じようなものです。</a:t>
            </a:r>
          </a:p>
          <a:p>
            <a:endParaRPr lang="en-US" altLang="ja-JP" dirty="0"/>
          </a:p>
          <a:p>
            <a:r>
              <a:rPr lang="ja-JP" altLang="en-US" dirty="0"/>
              <a:t>現代社会は言ってしまえば、タユピンコ人の奴隷労働、労働ダンピングにより成立しています。タユピンコ人の奴隷と同じ仕事しかできない日本人はどんどん失業していってしまっています。</a:t>
            </a:r>
          </a:p>
        </p:txBody>
      </p:sp>
    </p:spTree>
    <p:extLst>
      <p:ext uri="{BB962C8B-B14F-4D97-AF65-F5344CB8AC3E}">
        <p14:creationId xmlns:p14="http://schemas.microsoft.com/office/powerpoint/2010/main" val="2816755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6CB371-1F24-4C34-B018-323562D94DA4}"/>
              </a:ext>
            </a:extLst>
          </p:cNvPr>
          <p:cNvSpPr>
            <a:spLocks noGrp="1"/>
          </p:cNvSpPr>
          <p:nvPr>
            <p:ph type="title"/>
          </p:nvPr>
        </p:nvSpPr>
        <p:spPr/>
        <p:txBody>
          <a:bodyPr>
            <a:normAutofit fontScale="90000"/>
          </a:bodyPr>
          <a:lstStyle/>
          <a:p>
            <a:r>
              <a:rPr kumimoji="1" lang="ja-JP" altLang="en-US" dirty="0"/>
              <a:t>タユピンコ人の寓話</a:t>
            </a:r>
          </a:p>
        </p:txBody>
      </p:sp>
      <p:sp>
        <p:nvSpPr>
          <p:cNvPr id="3" name="コンテンツ プレースホルダー 2">
            <a:extLst>
              <a:ext uri="{FF2B5EF4-FFF2-40B4-BE49-F238E27FC236}">
                <a16:creationId xmlns:a16="http://schemas.microsoft.com/office/drawing/2014/main" id="{FF2EEBDD-D09C-4A89-8720-4D41305EC2D3}"/>
              </a:ext>
            </a:extLst>
          </p:cNvPr>
          <p:cNvSpPr>
            <a:spLocks noGrp="1"/>
          </p:cNvSpPr>
          <p:nvPr>
            <p:ph idx="1"/>
          </p:nvPr>
        </p:nvSpPr>
        <p:spPr/>
        <p:txBody>
          <a:bodyPr>
            <a:normAutofit/>
          </a:bodyPr>
          <a:lstStyle/>
          <a:p>
            <a:r>
              <a:rPr lang="ja-JP" altLang="en-US" dirty="0"/>
              <a:t>そんな現代において、タユピンコ語の勉強は、将来の職を得るためには必須の技能となっているわけです。</a:t>
            </a:r>
          </a:p>
          <a:p>
            <a:endParaRPr lang="en-US" altLang="ja-JP" dirty="0"/>
          </a:p>
          <a:p>
            <a:r>
              <a:rPr lang="ja-JP" altLang="en-US" dirty="0"/>
              <a:t>タユピンコ人に嫌悪を抱く人もいるでしょう。</a:t>
            </a:r>
          </a:p>
          <a:p>
            <a:endParaRPr lang="en-US" altLang="ja-JP" dirty="0"/>
          </a:p>
          <a:p>
            <a:r>
              <a:rPr lang="ja-JP" altLang="en-US" dirty="0"/>
              <a:t>しかしタユピンコ人はどんどん増えており、世界はタユピンコ人の存在なくしては語れない状況になってしまったのです。</a:t>
            </a:r>
          </a:p>
          <a:p>
            <a:endParaRPr lang="en-US" altLang="ja-JP" dirty="0"/>
          </a:p>
          <a:p>
            <a:r>
              <a:rPr lang="ja-JP" altLang="en-US" dirty="0"/>
              <a:t>彼らと協力して、彼らの働きやすい環境を作ることこそが現代のビジネスマンには求められているのです。</a:t>
            </a:r>
            <a:endParaRPr lang="en-US" altLang="ja-JP" dirty="0"/>
          </a:p>
          <a:p>
            <a:endParaRPr lang="en-US" altLang="ja-JP" dirty="0"/>
          </a:p>
        </p:txBody>
      </p:sp>
    </p:spTree>
    <p:extLst>
      <p:ext uri="{BB962C8B-B14F-4D97-AF65-F5344CB8AC3E}">
        <p14:creationId xmlns:p14="http://schemas.microsoft.com/office/powerpoint/2010/main" val="3480248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6CB371-1F24-4C34-B018-323562D94DA4}"/>
              </a:ext>
            </a:extLst>
          </p:cNvPr>
          <p:cNvSpPr>
            <a:spLocks noGrp="1"/>
          </p:cNvSpPr>
          <p:nvPr>
            <p:ph type="title"/>
          </p:nvPr>
        </p:nvSpPr>
        <p:spPr/>
        <p:txBody>
          <a:bodyPr>
            <a:normAutofit fontScale="90000"/>
          </a:bodyPr>
          <a:lstStyle/>
          <a:p>
            <a:r>
              <a:rPr kumimoji="1" lang="ja-JP" altLang="en-US" dirty="0"/>
              <a:t>タユピンコ人の寓話、解説</a:t>
            </a:r>
          </a:p>
        </p:txBody>
      </p:sp>
      <p:sp>
        <p:nvSpPr>
          <p:cNvPr id="3" name="コンテンツ プレースホルダー 2">
            <a:extLst>
              <a:ext uri="{FF2B5EF4-FFF2-40B4-BE49-F238E27FC236}">
                <a16:creationId xmlns:a16="http://schemas.microsoft.com/office/drawing/2014/main" id="{FF2EEBDD-D09C-4A89-8720-4D41305EC2D3}"/>
              </a:ext>
            </a:extLst>
          </p:cNvPr>
          <p:cNvSpPr>
            <a:spLocks noGrp="1"/>
          </p:cNvSpPr>
          <p:nvPr>
            <p:ph idx="1"/>
          </p:nvPr>
        </p:nvSpPr>
        <p:spPr/>
        <p:txBody>
          <a:bodyPr>
            <a:normAutofit/>
          </a:bodyPr>
          <a:lstStyle/>
          <a:p>
            <a:r>
              <a:rPr lang="ja-JP" altLang="en-US" dirty="0"/>
              <a:t>タユピンコ人　→　コンピユタ</a:t>
            </a:r>
            <a:endParaRPr lang="en-US" altLang="ja-JP" dirty="0"/>
          </a:p>
          <a:p>
            <a:pPr lvl="1"/>
            <a:r>
              <a:rPr lang="ja-JP" altLang="en-US" dirty="0"/>
              <a:t>コンピュータは電力があれば、無限に働いてくれる</a:t>
            </a:r>
            <a:endParaRPr lang="en-US" altLang="ja-JP" dirty="0"/>
          </a:p>
          <a:p>
            <a:pPr lvl="1"/>
            <a:r>
              <a:rPr lang="ja-JP" altLang="en-US" dirty="0"/>
              <a:t>コンピュータは強力な反面、できることが限られている</a:t>
            </a:r>
            <a:endParaRPr lang="en-US" altLang="ja-JP" dirty="0"/>
          </a:p>
          <a:p>
            <a:endParaRPr lang="en-US" altLang="ja-JP" dirty="0"/>
          </a:p>
          <a:p>
            <a:r>
              <a:rPr lang="ja-JP" altLang="en-US" dirty="0"/>
              <a:t>日本人の</a:t>
            </a:r>
            <a:r>
              <a:rPr lang="en-US" altLang="ja-JP" dirty="0"/>
              <a:t>3</a:t>
            </a:r>
            <a:r>
              <a:rPr lang="ja-JP" altLang="en-US" dirty="0"/>
              <a:t>倍のタユピンコ人</a:t>
            </a:r>
            <a:endParaRPr kumimoji="1" lang="en-US" altLang="ja-JP" dirty="0"/>
          </a:p>
          <a:p>
            <a:pPr lvl="1"/>
            <a:r>
              <a:rPr kumimoji="1" lang="ja-JP" altLang="en-US" dirty="0"/>
              <a:t>国内の</a:t>
            </a:r>
            <a:r>
              <a:rPr kumimoji="1" lang="en-US" altLang="ja-JP" dirty="0"/>
              <a:t>PC</a:t>
            </a:r>
            <a:r>
              <a:rPr kumimoji="1" lang="ja-JP" altLang="en-US" dirty="0"/>
              <a:t>の年間出荷台数は約</a:t>
            </a:r>
            <a:r>
              <a:rPr kumimoji="1" lang="en-US" altLang="ja-JP" dirty="0"/>
              <a:t>1000</a:t>
            </a:r>
            <a:r>
              <a:rPr kumimoji="1" lang="ja-JP" altLang="en-US" dirty="0"/>
              <a:t>万台</a:t>
            </a:r>
            <a:endParaRPr kumimoji="1" lang="en-US" altLang="ja-JP" dirty="0"/>
          </a:p>
          <a:p>
            <a:pPr lvl="1"/>
            <a:r>
              <a:rPr lang="ja-JP" altLang="en-US" dirty="0"/>
              <a:t>スマホは年間約</a:t>
            </a:r>
            <a:r>
              <a:rPr lang="en-US" altLang="ja-JP" dirty="0"/>
              <a:t>3200</a:t>
            </a:r>
            <a:r>
              <a:rPr lang="ja-JP" altLang="en-US" dirty="0"/>
              <a:t>万台</a:t>
            </a:r>
            <a:endParaRPr lang="en-US" altLang="ja-JP" dirty="0"/>
          </a:p>
          <a:p>
            <a:pPr lvl="1"/>
            <a:r>
              <a:rPr kumimoji="1" lang="ja-JP" altLang="en-US" dirty="0"/>
              <a:t>家電やゲーム機に搭載されているものまで含めれば、</a:t>
            </a:r>
            <a:br>
              <a:rPr kumimoji="1" lang="en-US" altLang="ja-JP" dirty="0"/>
            </a:br>
            <a:r>
              <a:rPr kumimoji="1" lang="ja-JP" altLang="en-US" dirty="0"/>
              <a:t>人口と同程度から</a:t>
            </a:r>
            <a:r>
              <a:rPr kumimoji="1" lang="en-US" altLang="ja-JP" dirty="0"/>
              <a:t>3</a:t>
            </a:r>
            <a:r>
              <a:rPr kumimoji="1" lang="ja-JP" altLang="en-US" dirty="0"/>
              <a:t>倍程度のコンピュータが身近に存在と推定</a:t>
            </a:r>
            <a:endParaRPr kumimoji="1" lang="en-US" altLang="ja-JP" dirty="0"/>
          </a:p>
          <a:p>
            <a:endParaRPr lang="en-US" altLang="ja-JP" dirty="0"/>
          </a:p>
          <a:p>
            <a:r>
              <a:rPr kumimoji="1" lang="ja-JP" altLang="en-US" dirty="0"/>
              <a:t>タユピンコ語の通訳に付く日本人が増えている</a:t>
            </a:r>
            <a:endParaRPr kumimoji="1" lang="en-US" altLang="ja-JP" dirty="0"/>
          </a:p>
          <a:p>
            <a:pPr lvl="1"/>
            <a:r>
              <a:rPr kumimoji="1" lang="en-US" altLang="ja-JP" dirty="0"/>
              <a:t>2009</a:t>
            </a:r>
            <a:r>
              <a:rPr kumimoji="1" lang="ja-JP" altLang="en-US" dirty="0"/>
              <a:t>年</a:t>
            </a:r>
            <a:r>
              <a:rPr kumimoji="1" lang="en-US" altLang="ja-JP" dirty="0"/>
              <a:t>77</a:t>
            </a:r>
            <a:r>
              <a:rPr kumimoji="1" lang="ja-JP" altLang="en-US" dirty="0"/>
              <a:t>万人　</a:t>
            </a:r>
            <a:r>
              <a:rPr kumimoji="1" lang="en-US" altLang="ja-JP" dirty="0"/>
              <a:t>(IT</a:t>
            </a:r>
            <a:r>
              <a:rPr kumimoji="1" lang="ja-JP" altLang="en-US" dirty="0"/>
              <a:t>人材白書</a:t>
            </a:r>
            <a:r>
              <a:rPr kumimoji="1" lang="en-US" altLang="ja-JP" dirty="0"/>
              <a:t>2010</a:t>
            </a:r>
            <a:r>
              <a:rPr kumimoji="1" lang="ja-JP" altLang="en-US" dirty="0"/>
              <a:t>より引用</a:t>
            </a:r>
            <a:r>
              <a:rPr kumimoji="1" lang="en-US" altLang="ja-JP" dirty="0"/>
              <a:t>)</a:t>
            </a:r>
          </a:p>
          <a:p>
            <a:pPr lvl="1"/>
            <a:r>
              <a:rPr kumimoji="1" lang="en-US" altLang="ja-JP" dirty="0"/>
              <a:t>2017</a:t>
            </a:r>
            <a:r>
              <a:rPr kumimoji="1" lang="ja-JP" altLang="en-US" dirty="0"/>
              <a:t>年</a:t>
            </a:r>
            <a:r>
              <a:rPr lang="en-US" altLang="ja-JP" dirty="0"/>
              <a:t>91</a:t>
            </a:r>
            <a:r>
              <a:rPr kumimoji="1" lang="ja-JP" altLang="en-US" dirty="0"/>
              <a:t>万人</a:t>
            </a:r>
            <a:r>
              <a:rPr lang="ja-JP" altLang="en-US" dirty="0"/>
              <a:t>　</a:t>
            </a:r>
            <a:r>
              <a:rPr lang="en-US" altLang="ja-JP" dirty="0"/>
              <a:t>(IT</a:t>
            </a:r>
            <a:r>
              <a:rPr lang="ja-JP" altLang="en-US" dirty="0"/>
              <a:t>人材白書</a:t>
            </a:r>
            <a:r>
              <a:rPr lang="en-US" altLang="ja-JP" dirty="0"/>
              <a:t>2018</a:t>
            </a:r>
            <a:r>
              <a:rPr lang="ja-JP" altLang="en-US" dirty="0"/>
              <a:t>より引用</a:t>
            </a:r>
            <a:r>
              <a:rPr lang="en-US" altLang="ja-JP" dirty="0"/>
              <a:t>)</a:t>
            </a:r>
            <a:endParaRPr kumimoji="1" lang="en-US" altLang="ja-JP" dirty="0"/>
          </a:p>
          <a:p>
            <a:pPr lvl="1"/>
            <a:endParaRPr kumimoji="1" lang="ja-JP" altLang="en-US" dirty="0"/>
          </a:p>
        </p:txBody>
      </p:sp>
    </p:spTree>
    <p:extLst>
      <p:ext uri="{BB962C8B-B14F-4D97-AF65-F5344CB8AC3E}">
        <p14:creationId xmlns:p14="http://schemas.microsoft.com/office/powerpoint/2010/main" val="915246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524E3A-824A-4E0D-9CE6-9F585AD3013B}"/>
              </a:ext>
            </a:extLst>
          </p:cNvPr>
          <p:cNvSpPr>
            <a:spLocks noGrp="1"/>
          </p:cNvSpPr>
          <p:nvPr>
            <p:ph type="title"/>
          </p:nvPr>
        </p:nvSpPr>
        <p:spPr/>
        <p:txBody>
          <a:bodyPr>
            <a:normAutofit fontScale="90000"/>
          </a:bodyPr>
          <a:lstStyle/>
          <a:p>
            <a:r>
              <a:rPr kumimoji="1" lang="ja-JP" altLang="en-US" dirty="0"/>
              <a:t>世界では何が起こっているのか？</a:t>
            </a:r>
          </a:p>
        </p:txBody>
      </p:sp>
      <p:pic>
        <p:nvPicPr>
          <p:cNvPr id="6" name="図 5">
            <a:extLst>
              <a:ext uri="{FF2B5EF4-FFF2-40B4-BE49-F238E27FC236}">
                <a16:creationId xmlns:a16="http://schemas.microsoft.com/office/drawing/2014/main" id="{ED9C44E3-24F8-4829-BDE1-146899B85A73}"/>
              </a:ext>
            </a:extLst>
          </p:cNvPr>
          <p:cNvPicPr>
            <a:picLocks noChangeAspect="1"/>
          </p:cNvPicPr>
          <p:nvPr/>
        </p:nvPicPr>
        <p:blipFill>
          <a:blip r:embed="rId2"/>
          <a:stretch>
            <a:fillRect/>
          </a:stretch>
        </p:blipFill>
        <p:spPr>
          <a:xfrm>
            <a:off x="6096000" y="1041397"/>
            <a:ext cx="5943600" cy="5105400"/>
          </a:xfrm>
          <a:prstGeom prst="rect">
            <a:avLst/>
          </a:prstGeom>
        </p:spPr>
      </p:pic>
      <p:pic>
        <p:nvPicPr>
          <p:cNvPr id="7" name="図 6">
            <a:extLst>
              <a:ext uri="{FF2B5EF4-FFF2-40B4-BE49-F238E27FC236}">
                <a16:creationId xmlns:a16="http://schemas.microsoft.com/office/drawing/2014/main" id="{1F1387E5-3951-46B7-8C65-2DCC7A461511}"/>
              </a:ext>
            </a:extLst>
          </p:cNvPr>
          <p:cNvPicPr>
            <a:picLocks noChangeAspect="1"/>
          </p:cNvPicPr>
          <p:nvPr/>
        </p:nvPicPr>
        <p:blipFill>
          <a:blip r:embed="rId3"/>
          <a:stretch>
            <a:fillRect/>
          </a:stretch>
        </p:blipFill>
        <p:spPr>
          <a:xfrm>
            <a:off x="152400" y="929759"/>
            <a:ext cx="5943600" cy="5743575"/>
          </a:xfrm>
          <a:prstGeom prst="rect">
            <a:avLst/>
          </a:prstGeom>
        </p:spPr>
      </p:pic>
      <p:sp>
        <p:nvSpPr>
          <p:cNvPr id="4" name="正方形/長方形 3">
            <a:extLst>
              <a:ext uri="{FF2B5EF4-FFF2-40B4-BE49-F238E27FC236}">
                <a16:creationId xmlns:a16="http://schemas.microsoft.com/office/drawing/2014/main" id="{B854160F-EC22-4BD5-8114-C4B03549FE56}"/>
              </a:ext>
            </a:extLst>
          </p:cNvPr>
          <p:cNvSpPr/>
          <p:nvPr/>
        </p:nvSpPr>
        <p:spPr>
          <a:xfrm>
            <a:off x="4610100" y="6488668"/>
            <a:ext cx="7581900" cy="369332"/>
          </a:xfrm>
          <a:prstGeom prst="rect">
            <a:avLst/>
          </a:prstGeom>
        </p:spPr>
        <p:txBody>
          <a:bodyPr wrap="square">
            <a:spAutoFit/>
          </a:bodyPr>
          <a:lstStyle/>
          <a:p>
            <a:pPr algn="r"/>
            <a:r>
              <a:rPr lang="ja-JP" altLang="en-US" dirty="0">
                <a:hlinkClick r:id="rId4"/>
              </a:rPr>
              <a:t>https://twitter.com/monamour555/status/1068303611669573633</a:t>
            </a:r>
            <a:endParaRPr lang="en-US" altLang="ja-JP" dirty="0"/>
          </a:p>
        </p:txBody>
      </p:sp>
    </p:spTree>
    <p:extLst>
      <p:ext uri="{BB962C8B-B14F-4D97-AF65-F5344CB8AC3E}">
        <p14:creationId xmlns:p14="http://schemas.microsoft.com/office/powerpoint/2010/main" val="13146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6CB371-1F24-4C34-B018-323562D94DA4}"/>
              </a:ext>
            </a:extLst>
          </p:cNvPr>
          <p:cNvSpPr>
            <a:spLocks noGrp="1"/>
          </p:cNvSpPr>
          <p:nvPr>
            <p:ph type="title"/>
          </p:nvPr>
        </p:nvSpPr>
        <p:spPr/>
        <p:txBody>
          <a:bodyPr>
            <a:normAutofit fontScale="90000"/>
          </a:bodyPr>
          <a:lstStyle/>
          <a:p>
            <a:r>
              <a:rPr kumimoji="1" lang="ja-JP" altLang="en-US" dirty="0"/>
              <a:t>お金持ちになるには？</a:t>
            </a:r>
          </a:p>
        </p:txBody>
      </p:sp>
      <p:sp>
        <p:nvSpPr>
          <p:cNvPr id="3" name="コンテンツ プレースホルダー 2">
            <a:extLst>
              <a:ext uri="{FF2B5EF4-FFF2-40B4-BE49-F238E27FC236}">
                <a16:creationId xmlns:a16="http://schemas.microsoft.com/office/drawing/2014/main" id="{FF2EEBDD-D09C-4A89-8720-4D41305EC2D3}"/>
              </a:ext>
            </a:extLst>
          </p:cNvPr>
          <p:cNvSpPr>
            <a:spLocks noGrp="1"/>
          </p:cNvSpPr>
          <p:nvPr>
            <p:ph idx="1"/>
          </p:nvPr>
        </p:nvSpPr>
        <p:spPr/>
        <p:txBody>
          <a:bodyPr>
            <a:normAutofit fontScale="92500" lnSpcReduction="10000"/>
          </a:bodyPr>
          <a:lstStyle/>
          <a:p>
            <a:r>
              <a:rPr lang="ja-JP" altLang="en-US" dirty="0"/>
              <a:t>自分のために働いてくれる他者を見つける</a:t>
            </a:r>
            <a:endParaRPr lang="en-US" altLang="ja-JP" dirty="0"/>
          </a:p>
          <a:p>
            <a:endParaRPr lang="en-US" altLang="ja-JP" dirty="0"/>
          </a:p>
          <a:p>
            <a:r>
              <a:rPr lang="ja-JP" altLang="en-US" dirty="0"/>
              <a:t>これまでの「自分のために働いてくれる他者」</a:t>
            </a:r>
            <a:endParaRPr lang="en-US" altLang="ja-JP" dirty="0"/>
          </a:p>
          <a:p>
            <a:pPr lvl="1"/>
            <a:r>
              <a:rPr kumimoji="1" lang="ja-JP" altLang="en-US" dirty="0"/>
              <a:t>人を奴隷にする</a:t>
            </a:r>
            <a:endParaRPr kumimoji="1" lang="en-US" altLang="ja-JP" dirty="0"/>
          </a:p>
          <a:p>
            <a:pPr lvl="2"/>
            <a:r>
              <a:rPr lang="ja-JP" altLang="en-US" dirty="0"/>
              <a:t>現代では禁止されている</a:t>
            </a:r>
            <a:endParaRPr lang="en-US" altLang="ja-JP" dirty="0"/>
          </a:p>
          <a:p>
            <a:pPr lvl="1"/>
            <a:r>
              <a:rPr lang="ja-JP" altLang="en-US" dirty="0"/>
              <a:t>資本により、人を従わせる</a:t>
            </a:r>
            <a:endParaRPr lang="en-US" altLang="ja-JP" dirty="0"/>
          </a:p>
          <a:p>
            <a:pPr lvl="2"/>
            <a:r>
              <a:rPr lang="ja-JP" altLang="en-US" dirty="0"/>
              <a:t>自由にできる資産が</a:t>
            </a:r>
            <a:r>
              <a:rPr lang="en-US" altLang="ja-JP" dirty="0"/>
              <a:t>1</a:t>
            </a:r>
            <a:r>
              <a:rPr lang="ja-JP" altLang="en-US" dirty="0"/>
              <a:t>億円以上あるひといる？</a:t>
            </a:r>
            <a:endParaRPr lang="en-US" altLang="ja-JP" dirty="0"/>
          </a:p>
          <a:p>
            <a:pPr lvl="1"/>
            <a:r>
              <a:rPr kumimoji="1" lang="ja-JP" altLang="en-US" dirty="0"/>
              <a:t>組織構造・権力構造を作り、人が動く構造を</a:t>
            </a:r>
            <a:r>
              <a:rPr lang="ja-JP" altLang="en-US" dirty="0"/>
              <a:t>マネージメントする</a:t>
            </a:r>
            <a:endParaRPr kumimoji="1" lang="en-US" altLang="ja-JP" dirty="0"/>
          </a:p>
          <a:p>
            <a:pPr lvl="2"/>
            <a:r>
              <a:rPr lang="ja-JP" altLang="en-US" dirty="0"/>
              <a:t>会社</a:t>
            </a:r>
            <a:r>
              <a:rPr kumimoji="1" lang="ja-JP" altLang="en-US" dirty="0"/>
              <a:t>、教祖</a:t>
            </a:r>
            <a:r>
              <a:rPr lang="ja-JP" altLang="en-US" dirty="0"/>
              <a:t>、王権神授</a:t>
            </a:r>
            <a:endParaRPr kumimoji="1" lang="en-US" altLang="ja-JP" dirty="0"/>
          </a:p>
          <a:p>
            <a:pPr lvl="1"/>
            <a:r>
              <a:rPr lang="ja-JP" altLang="en-US" dirty="0"/>
              <a:t>魅力を持ち、人が自ら動くようにする</a:t>
            </a:r>
            <a:endParaRPr lang="en-US" altLang="ja-JP" dirty="0"/>
          </a:p>
          <a:p>
            <a:pPr lvl="2"/>
            <a:r>
              <a:rPr kumimoji="1" lang="ja-JP" altLang="en-US" dirty="0"/>
              <a:t>アイドル、社長、教祖、配偶者、</a:t>
            </a:r>
            <a:r>
              <a:rPr kumimoji="1" lang="en-US" altLang="ja-JP" dirty="0"/>
              <a:t>Youtuber</a:t>
            </a:r>
            <a:r>
              <a:rPr kumimoji="1" lang="ja-JP" altLang="en-US" dirty="0" err="1"/>
              <a:t>、</a:t>
            </a:r>
            <a:r>
              <a:rPr kumimoji="1" lang="ja-JP" altLang="en-US" dirty="0"/>
              <a:t>可処分時間ハッカー</a:t>
            </a:r>
            <a:endParaRPr kumimoji="1" lang="en-US" altLang="ja-JP" dirty="0"/>
          </a:p>
          <a:p>
            <a:pPr lvl="2"/>
            <a:endParaRPr kumimoji="1" lang="en-US" altLang="ja-JP" dirty="0"/>
          </a:p>
          <a:p>
            <a:r>
              <a:rPr kumimoji="1" lang="ja-JP" altLang="en-US" dirty="0"/>
              <a:t>現代は「コンピュータ</a:t>
            </a:r>
            <a:r>
              <a:rPr lang="ja-JP" altLang="en-US" dirty="0"/>
              <a:t>に働いてもらう</a:t>
            </a:r>
            <a:r>
              <a:rPr kumimoji="1" lang="ja-JP" altLang="en-US" dirty="0"/>
              <a:t>」が可能になった</a:t>
            </a:r>
            <a:endParaRPr lang="en-US" altLang="ja-JP" dirty="0"/>
          </a:p>
          <a:p>
            <a:pPr lvl="1"/>
            <a:r>
              <a:rPr kumimoji="1" lang="ja-JP" altLang="en-US" dirty="0"/>
              <a:t>一般人が格安で「奴隷」を持てるようになった初めての時代</a:t>
            </a:r>
            <a:endParaRPr kumimoji="1" lang="en-US" altLang="ja-JP" dirty="0"/>
          </a:p>
          <a:p>
            <a:pPr lvl="1"/>
            <a:r>
              <a:rPr kumimoji="1" lang="ja-JP" altLang="en-US" dirty="0"/>
              <a:t>だからコンピュータについて学ぶ必要がある</a:t>
            </a:r>
            <a:endParaRPr kumimoji="1" lang="en-US" altLang="ja-JP" dirty="0"/>
          </a:p>
        </p:txBody>
      </p:sp>
    </p:spTree>
    <p:extLst>
      <p:ext uri="{BB962C8B-B14F-4D97-AF65-F5344CB8AC3E}">
        <p14:creationId xmlns:p14="http://schemas.microsoft.com/office/powerpoint/2010/main" val="396814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7002DA-861B-496A-A392-75E745F25AB7}"/>
              </a:ext>
            </a:extLst>
          </p:cNvPr>
          <p:cNvSpPr>
            <a:spLocks noGrp="1"/>
          </p:cNvSpPr>
          <p:nvPr>
            <p:ph type="title"/>
          </p:nvPr>
        </p:nvSpPr>
        <p:spPr/>
        <p:txBody>
          <a:bodyPr>
            <a:normAutofit fontScale="90000"/>
          </a:bodyPr>
          <a:lstStyle/>
          <a:p>
            <a:r>
              <a:rPr kumimoji="1" lang="ja-JP" altLang="en-US" dirty="0"/>
              <a:t>プログラマだけ勉強すればよいのでは？</a:t>
            </a:r>
          </a:p>
        </p:txBody>
      </p:sp>
      <p:sp>
        <p:nvSpPr>
          <p:cNvPr id="3" name="コンテンツ プレースホルダー 2">
            <a:extLst>
              <a:ext uri="{FF2B5EF4-FFF2-40B4-BE49-F238E27FC236}">
                <a16:creationId xmlns:a16="http://schemas.microsoft.com/office/drawing/2014/main" id="{78786443-DADE-4E91-ACA8-86AA2A6FEF8E}"/>
              </a:ext>
            </a:extLst>
          </p:cNvPr>
          <p:cNvSpPr>
            <a:spLocks noGrp="1"/>
          </p:cNvSpPr>
          <p:nvPr>
            <p:ph idx="1"/>
          </p:nvPr>
        </p:nvSpPr>
        <p:spPr/>
        <p:txBody>
          <a:bodyPr>
            <a:normAutofit/>
          </a:bodyPr>
          <a:lstStyle/>
          <a:p>
            <a:r>
              <a:rPr kumimoji="1" lang="ja-JP" altLang="en-US" dirty="0"/>
              <a:t>通訳だけが外国語を勉強すればいいわけではない</a:t>
            </a:r>
            <a:endParaRPr kumimoji="1" lang="en-US" altLang="ja-JP" dirty="0"/>
          </a:p>
          <a:p>
            <a:pPr lvl="1"/>
            <a:r>
              <a:rPr kumimoji="1" lang="ja-JP" altLang="en-US" dirty="0"/>
              <a:t>通訳とコミュニケーションをとるには、外国語の知識が必要</a:t>
            </a:r>
            <a:endParaRPr kumimoji="1" lang="en-US" altLang="ja-JP" dirty="0"/>
          </a:p>
          <a:p>
            <a:pPr lvl="1"/>
            <a:r>
              <a:rPr kumimoji="1" lang="ja-JP" altLang="en-US" dirty="0"/>
              <a:t>通訳を間に挟んだとしても、相手の国</a:t>
            </a:r>
            <a:r>
              <a:rPr lang="ja-JP" altLang="en-US" dirty="0"/>
              <a:t>の言語や風習は知っておく必要</a:t>
            </a:r>
            <a:endParaRPr kumimoji="1" lang="en-US" altLang="ja-JP" dirty="0"/>
          </a:p>
          <a:p>
            <a:endParaRPr lang="en-US" altLang="ja-JP" dirty="0"/>
          </a:p>
          <a:p>
            <a:r>
              <a:rPr lang="ja-JP" altLang="en-US" dirty="0"/>
              <a:t>プログラマだけがプログラミングを覚えればいいわけではない</a:t>
            </a:r>
            <a:endParaRPr lang="en-US" altLang="ja-JP" dirty="0"/>
          </a:p>
          <a:p>
            <a:pPr lvl="1"/>
            <a:r>
              <a:rPr lang="ja-JP" altLang="en-US" dirty="0"/>
              <a:t>プログラマとコミュニケーションをとるには、</a:t>
            </a:r>
            <a:br>
              <a:rPr lang="en-US" altLang="ja-JP" dirty="0"/>
            </a:br>
            <a:r>
              <a:rPr lang="ja-JP" altLang="en-US" dirty="0"/>
              <a:t>コンピュータの知識が必要</a:t>
            </a:r>
            <a:endParaRPr lang="en-US" altLang="ja-JP" dirty="0"/>
          </a:p>
          <a:p>
            <a:pPr lvl="1"/>
            <a:r>
              <a:rPr lang="ja-JP" altLang="en-US" dirty="0"/>
              <a:t>プログラマを間に挟んだとしても、</a:t>
            </a:r>
            <a:br>
              <a:rPr lang="en-US" altLang="ja-JP" dirty="0"/>
            </a:br>
            <a:r>
              <a:rPr lang="ja-JP" altLang="en-US" dirty="0"/>
              <a:t>コンピュータの言語や風習は知っておく必要</a:t>
            </a:r>
            <a:endParaRPr lang="en-US" altLang="ja-JP" dirty="0"/>
          </a:p>
          <a:p>
            <a:pPr lvl="1"/>
            <a:endParaRPr lang="en-US" altLang="ja-JP" dirty="0"/>
          </a:p>
          <a:p>
            <a:r>
              <a:rPr kumimoji="1" lang="en-US" altLang="ja-JP" dirty="0"/>
              <a:t>Computational</a:t>
            </a:r>
            <a:r>
              <a:rPr kumimoji="1" lang="ja-JP" altLang="en-US" dirty="0"/>
              <a:t> </a:t>
            </a:r>
            <a:r>
              <a:rPr kumimoji="1" lang="en-US" altLang="ja-JP" dirty="0"/>
              <a:t>Thinking</a:t>
            </a:r>
            <a:r>
              <a:rPr kumimoji="1" lang="ja-JP" altLang="en-US" dirty="0"/>
              <a:t>は現代の君主論</a:t>
            </a:r>
            <a:endParaRPr kumimoji="1" lang="en-US" altLang="ja-JP" dirty="0"/>
          </a:p>
          <a:p>
            <a:pPr lvl="1"/>
            <a:r>
              <a:rPr kumimoji="1" lang="ja-JP" altLang="en-US" dirty="0"/>
              <a:t>人間よりも圧倒的な労働力を持つ計算機をいかにして統治するか</a:t>
            </a:r>
            <a:endParaRPr kumimoji="1" lang="en-US" altLang="ja-JP" dirty="0"/>
          </a:p>
          <a:p>
            <a:pPr lvl="1"/>
            <a:r>
              <a:rPr kumimoji="1" lang="ja-JP" altLang="en-US" dirty="0"/>
              <a:t>為政者は実務ができなくとも理解しておく必要がある</a:t>
            </a:r>
            <a:endParaRPr kumimoji="1" lang="en-US" altLang="ja-JP" dirty="0"/>
          </a:p>
          <a:p>
            <a:endParaRPr kumimoji="1" lang="ja-JP" altLang="en-US" dirty="0"/>
          </a:p>
        </p:txBody>
      </p:sp>
    </p:spTree>
    <p:extLst>
      <p:ext uri="{BB962C8B-B14F-4D97-AF65-F5344CB8AC3E}">
        <p14:creationId xmlns:p14="http://schemas.microsoft.com/office/powerpoint/2010/main" val="198421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A3192-84F3-40C7-9DFD-D165CDC952AB}"/>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55148DB9-6566-47C6-98E4-1AFA6FDF28E5}"/>
              </a:ext>
            </a:extLst>
          </p:cNvPr>
          <p:cNvSpPr>
            <a:spLocks noGrp="1"/>
          </p:cNvSpPr>
          <p:nvPr>
            <p:ph idx="1"/>
          </p:nvPr>
        </p:nvSpPr>
        <p:spPr/>
        <p:txBody>
          <a:bodyPr/>
          <a:lstStyle/>
          <a:p>
            <a:r>
              <a:rPr kumimoji="1" lang="ja-JP" altLang="en-US" dirty="0"/>
              <a:t>なぜコンピュータを学ばなければならないのか</a:t>
            </a:r>
            <a:endParaRPr kumimoji="1" lang="en-US" altLang="ja-JP" dirty="0"/>
          </a:p>
          <a:p>
            <a:r>
              <a:rPr lang="ja-JP" altLang="en-US" dirty="0"/>
              <a:t>世界経済の変化</a:t>
            </a:r>
            <a:endParaRPr lang="en-US" altLang="ja-JP" dirty="0"/>
          </a:p>
          <a:p>
            <a:r>
              <a:rPr kumimoji="1" lang="ja-JP" altLang="en-US" dirty="0"/>
              <a:t>タユピンコ人の寓話</a:t>
            </a:r>
            <a:endParaRPr kumimoji="1" lang="en-US" altLang="ja-JP" dirty="0"/>
          </a:p>
          <a:p>
            <a:r>
              <a:rPr kumimoji="1" lang="ja-JP" altLang="en-US" dirty="0"/>
              <a:t>お金持ちになるには</a:t>
            </a:r>
            <a:endParaRPr kumimoji="1" lang="en-US" altLang="ja-JP" dirty="0">
              <a:solidFill>
                <a:srgbClr val="FF0000"/>
              </a:solidFill>
            </a:endParaRPr>
          </a:p>
          <a:p>
            <a:r>
              <a:rPr kumimoji="1" lang="en-US" altLang="ja-JP" dirty="0">
                <a:solidFill>
                  <a:srgbClr val="FF0000"/>
                </a:solidFill>
              </a:rPr>
              <a:t>Computational</a:t>
            </a:r>
            <a:r>
              <a:rPr kumimoji="1" lang="ja-JP" altLang="en-US" dirty="0">
                <a:solidFill>
                  <a:srgbClr val="FF0000"/>
                </a:solidFill>
              </a:rPr>
              <a:t> </a:t>
            </a:r>
            <a:r>
              <a:rPr kumimoji="1" lang="en-US" altLang="ja-JP" dirty="0">
                <a:solidFill>
                  <a:srgbClr val="FF0000"/>
                </a:solidFill>
              </a:rPr>
              <a:t>Thinking</a:t>
            </a:r>
            <a:r>
              <a:rPr kumimoji="1" lang="ja-JP" altLang="en-US" dirty="0">
                <a:solidFill>
                  <a:srgbClr val="FF0000"/>
                </a:solidFill>
              </a:rPr>
              <a:t>とは何か？</a:t>
            </a:r>
            <a:endParaRPr kumimoji="1" lang="en-US" altLang="ja-JP" dirty="0">
              <a:solidFill>
                <a:srgbClr val="FF0000"/>
              </a:solidFill>
            </a:endParaRPr>
          </a:p>
          <a:p>
            <a:r>
              <a:rPr lang="ja-JP" altLang="en-US" dirty="0"/>
              <a:t>過去から未来へ、産業革命の変遷</a:t>
            </a:r>
            <a:endParaRPr lang="en-US" altLang="ja-JP" dirty="0"/>
          </a:p>
          <a:p>
            <a:r>
              <a:rPr lang="ja-JP" altLang="en-US" dirty="0"/>
              <a:t>第四次産業革命</a:t>
            </a:r>
            <a:endParaRPr lang="en-US" altLang="ja-JP" dirty="0"/>
          </a:p>
          <a:p>
            <a:r>
              <a:rPr lang="ja-JP" altLang="en-US" dirty="0"/>
              <a:t>余談１：クラウドとは何か？</a:t>
            </a:r>
            <a:endParaRPr lang="en-US" altLang="ja-JP" dirty="0"/>
          </a:p>
          <a:p>
            <a:r>
              <a:rPr lang="ja-JP" altLang="en-US" dirty="0"/>
              <a:t>余談２：人生の攻略法</a:t>
            </a:r>
            <a:endParaRPr lang="en-US" altLang="ja-JP" dirty="0"/>
          </a:p>
          <a:p>
            <a:r>
              <a:rPr lang="ja-JP" altLang="en-US" dirty="0"/>
              <a:t>余談３：</a:t>
            </a:r>
            <a:r>
              <a:rPr lang="en-US" altLang="ja-JP" dirty="0"/>
              <a:t>Boto3</a:t>
            </a:r>
            <a:r>
              <a:rPr lang="ja-JP" altLang="en-US" dirty="0"/>
              <a:t>の</a:t>
            </a:r>
            <a:r>
              <a:rPr lang="en-US" altLang="ja-JP" dirty="0" err="1"/>
              <a:t>MTurk</a:t>
            </a:r>
            <a:endParaRPr lang="en-US" altLang="ja-JP" dirty="0"/>
          </a:p>
          <a:p>
            <a:endParaRPr kumimoji="1" lang="ja-JP" altLang="en-US" dirty="0"/>
          </a:p>
        </p:txBody>
      </p:sp>
    </p:spTree>
    <p:extLst>
      <p:ext uri="{BB962C8B-B14F-4D97-AF65-F5344CB8AC3E}">
        <p14:creationId xmlns:p14="http://schemas.microsoft.com/office/powerpoint/2010/main" val="426867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715E0-A153-4CC8-89E0-C35A000ACC66}"/>
              </a:ext>
            </a:extLst>
          </p:cNvPr>
          <p:cNvSpPr>
            <a:spLocks noGrp="1"/>
          </p:cNvSpPr>
          <p:nvPr>
            <p:ph type="title"/>
          </p:nvPr>
        </p:nvSpPr>
        <p:spPr>
          <a:xfrm>
            <a:off x="838200" y="365126"/>
            <a:ext cx="10515600" cy="698744"/>
          </a:xfrm>
        </p:spPr>
        <p:txBody>
          <a:bodyPr>
            <a:normAutofit fontScale="90000"/>
          </a:bodyPr>
          <a:lstStyle/>
          <a:p>
            <a:r>
              <a:rPr kumimoji="1" lang="ja-JP" altLang="en-US" dirty="0"/>
              <a:t>自己紹介</a:t>
            </a:r>
          </a:p>
        </p:txBody>
      </p:sp>
      <p:sp>
        <p:nvSpPr>
          <p:cNvPr id="3" name="コンテンツ プレースホルダー 2">
            <a:extLst>
              <a:ext uri="{FF2B5EF4-FFF2-40B4-BE49-F238E27FC236}">
                <a16:creationId xmlns:a16="http://schemas.microsoft.com/office/drawing/2014/main" id="{96282AD2-BB3E-43D5-A291-778B8581AFBE}"/>
              </a:ext>
            </a:extLst>
          </p:cNvPr>
          <p:cNvSpPr>
            <a:spLocks noGrp="1"/>
          </p:cNvSpPr>
          <p:nvPr>
            <p:ph idx="1"/>
          </p:nvPr>
        </p:nvSpPr>
        <p:spPr/>
        <p:txBody>
          <a:bodyPr/>
          <a:lstStyle/>
          <a:p>
            <a:r>
              <a:rPr lang="ja-JP" altLang="en-US" dirty="0"/>
              <a:t>最近、東工大の社会人講座に通い始めた</a:t>
            </a:r>
            <a:endParaRPr lang="en-US" altLang="ja-JP" dirty="0"/>
          </a:p>
        </p:txBody>
      </p:sp>
      <p:pic>
        <p:nvPicPr>
          <p:cNvPr id="3074" name="Picture 2" descr="https://pbs.twimg.com/media/Dsci3jyVsAERv-T.jpg">
            <a:extLst>
              <a:ext uri="{FF2B5EF4-FFF2-40B4-BE49-F238E27FC236}">
                <a16:creationId xmlns:a16="http://schemas.microsoft.com/office/drawing/2014/main" id="{6AE75892-7F0B-4D0E-BE77-3B6D3BC3D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082054" y="1212184"/>
            <a:ext cx="4071937" cy="54292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academy.titech.ac.jp/cumot/sud/data/top_img.jpg">
            <a:extLst>
              <a:ext uri="{FF2B5EF4-FFF2-40B4-BE49-F238E27FC236}">
                <a16:creationId xmlns:a16="http://schemas.microsoft.com/office/drawing/2014/main" id="{C3611030-3AED-43AD-A477-6E5295A42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353" y="1890841"/>
            <a:ext cx="5539391" cy="4071938"/>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4C55D5C3-C257-4E39-962C-0F6B3F9837E3}"/>
              </a:ext>
            </a:extLst>
          </p:cNvPr>
          <p:cNvSpPr/>
          <p:nvPr/>
        </p:nvSpPr>
        <p:spPr>
          <a:xfrm>
            <a:off x="5911850" y="6534834"/>
            <a:ext cx="6819900" cy="646331"/>
          </a:xfrm>
          <a:prstGeom prst="rect">
            <a:avLst/>
          </a:prstGeom>
        </p:spPr>
        <p:txBody>
          <a:bodyPr wrap="square">
            <a:spAutoFit/>
          </a:bodyPr>
          <a:lstStyle/>
          <a:p>
            <a:r>
              <a:rPr lang="ja-JP" altLang="en-US" dirty="0">
                <a:hlinkClick r:id="rId4"/>
              </a:rPr>
              <a:t>https://www.academy.titech.ac.jp/cumot/sud/index.html</a:t>
            </a:r>
            <a:endParaRPr lang="en-US" altLang="ja-JP" dirty="0"/>
          </a:p>
          <a:p>
            <a:endParaRPr lang="ja-JP" altLang="en-US" dirty="0"/>
          </a:p>
        </p:txBody>
      </p:sp>
    </p:spTree>
    <p:extLst>
      <p:ext uri="{BB962C8B-B14F-4D97-AF65-F5344CB8AC3E}">
        <p14:creationId xmlns:p14="http://schemas.microsoft.com/office/powerpoint/2010/main" val="324221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CB611-6B17-4946-AF9E-5D299421644A}"/>
              </a:ext>
            </a:extLst>
          </p:cNvPr>
          <p:cNvSpPr>
            <a:spLocks noGrp="1"/>
          </p:cNvSpPr>
          <p:nvPr>
            <p:ph type="title"/>
          </p:nvPr>
        </p:nvSpPr>
        <p:spPr/>
        <p:txBody>
          <a:bodyPr>
            <a:normAutofit fontScale="90000"/>
          </a:bodyPr>
          <a:lstStyle/>
          <a:p>
            <a:r>
              <a:rPr kumimoji="1" lang="en-US" altLang="ja-JP" dirty="0"/>
              <a:t>Computational</a:t>
            </a:r>
            <a:r>
              <a:rPr kumimoji="1" lang="ja-JP" altLang="en-US" dirty="0"/>
              <a:t> </a:t>
            </a:r>
            <a:r>
              <a:rPr kumimoji="1" lang="en-US" altLang="ja-JP" dirty="0"/>
              <a:t>Thinking</a:t>
            </a:r>
            <a:r>
              <a:rPr kumimoji="1" lang="ja-JP" altLang="en-US" dirty="0"/>
              <a:t>とは何か？</a:t>
            </a:r>
          </a:p>
        </p:txBody>
      </p:sp>
      <p:sp>
        <p:nvSpPr>
          <p:cNvPr id="3" name="コンテンツ プレースホルダー 2">
            <a:extLst>
              <a:ext uri="{FF2B5EF4-FFF2-40B4-BE49-F238E27FC236}">
                <a16:creationId xmlns:a16="http://schemas.microsoft.com/office/drawing/2014/main" id="{BB31BAA0-4335-4543-9233-F8504903FD61}"/>
              </a:ext>
            </a:extLst>
          </p:cNvPr>
          <p:cNvSpPr>
            <a:spLocks noGrp="1"/>
          </p:cNvSpPr>
          <p:nvPr>
            <p:ph idx="1"/>
          </p:nvPr>
        </p:nvSpPr>
        <p:spPr/>
        <p:txBody>
          <a:bodyPr/>
          <a:lstStyle/>
          <a:p>
            <a:r>
              <a:rPr lang="en-US" altLang="ja-JP" dirty="0"/>
              <a:t>Computational</a:t>
            </a:r>
            <a:r>
              <a:rPr lang="ja-JP" altLang="en-US" dirty="0"/>
              <a:t> </a:t>
            </a:r>
            <a:r>
              <a:rPr lang="en-US" altLang="ja-JP" dirty="0"/>
              <a:t>Thinking</a:t>
            </a:r>
            <a:r>
              <a:rPr lang="ja-JP" altLang="en-US" dirty="0"/>
              <a:t>：計算論的思考</a:t>
            </a:r>
            <a:endParaRPr lang="en-US" altLang="ja-JP" dirty="0"/>
          </a:p>
          <a:p>
            <a:pPr lvl="1" fontAlgn="base"/>
            <a:r>
              <a:rPr lang="en-US" altLang="ja-JP" u="sng" dirty="0">
                <a:hlinkClick r:id="rId2"/>
              </a:rPr>
              <a:t>https://www.cs.cmu.edu/afs/cs/usr/wing/www/ct-japanese.pdf</a:t>
            </a:r>
            <a:endParaRPr lang="en-US" altLang="ja-JP" dirty="0"/>
          </a:p>
          <a:p>
            <a:pPr lvl="1" fontAlgn="base"/>
            <a:r>
              <a:rPr lang="ja-JP" altLang="en-US" dirty="0"/>
              <a:t>システムデザイン、コンピュータ科学に基づく世界の分析</a:t>
            </a:r>
            <a:endParaRPr lang="en-US" altLang="ja-JP" dirty="0"/>
          </a:p>
          <a:p>
            <a:pPr lvl="1"/>
            <a:r>
              <a:rPr kumimoji="1" lang="ja-JP" altLang="en-US" dirty="0"/>
              <a:t>計算装置の性質を考慮した思考</a:t>
            </a:r>
            <a:endParaRPr kumimoji="1" lang="en-US" altLang="ja-JP" dirty="0"/>
          </a:p>
          <a:p>
            <a:pPr lvl="1"/>
            <a:r>
              <a:rPr lang="ja-JP" altLang="en-US" dirty="0"/>
              <a:t>アルゴリズムの理解</a:t>
            </a:r>
            <a:endParaRPr lang="en-US" altLang="ja-JP" dirty="0"/>
          </a:p>
          <a:p>
            <a:pPr lvl="2"/>
            <a:r>
              <a:rPr kumimoji="1" lang="ja-JP" altLang="en-US" dirty="0"/>
              <a:t>再帰、並列、命令とデータ、アドレス、エイリアス</a:t>
            </a:r>
            <a:endParaRPr kumimoji="1" lang="en-US" altLang="ja-JP" dirty="0"/>
          </a:p>
          <a:p>
            <a:pPr lvl="1"/>
            <a:r>
              <a:rPr kumimoji="1" lang="ja-JP" altLang="en-US" dirty="0"/>
              <a:t>巨大なタスクに挑戦する</a:t>
            </a:r>
            <a:r>
              <a:rPr lang="ja-JP" altLang="en-US" dirty="0"/>
              <a:t>、抽象化と分割統治、モデリング</a:t>
            </a:r>
            <a:endParaRPr lang="en-US" altLang="ja-JP" dirty="0"/>
          </a:p>
          <a:p>
            <a:pPr lvl="1"/>
            <a:r>
              <a:rPr lang="ja-JP" altLang="en-US" dirty="0"/>
              <a:t>予防、防御、最悪ケース、エラー処理、誤り訂正</a:t>
            </a:r>
            <a:endParaRPr lang="en-US" altLang="ja-JP" dirty="0"/>
          </a:p>
          <a:p>
            <a:pPr lvl="1"/>
            <a:r>
              <a:rPr lang="ja-JP" altLang="en-US" dirty="0"/>
              <a:t>ヒューリスティックな推論、反例の発見</a:t>
            </a:r>
            <a:endParaRPr lang="en-US" altLang="ja-JP" dirty="0"/>
          </a:p>
          <a:p>
            <a:pPr lvl="2"/>
            <a:endParaRPr kumimoji="1" lang="en-US" altLang="ja-JP" dirty="0"/>
          </a:p>
          <a:p>
            <a:r>
              <a:rPr kumimoji="1" lang="ja-JP" altLang="en-US" dirty="0"/>
              <a:t>オリジナルのコラムは非常に難しい</a:t>
            </a:r>
            <a:endParaRPr lang="en-US" altLang="ja-JP" dirty="0"/>
          </a:p>
          <a:p>
            <a:pPr lvl="1"/>
            <a:r>
              <a:rPr kumimoji="1" lang="ja-JP" altLang="en-US" dirty="0"/>
              <a:t>分かっている人にはわかるが、分からない人には分からない文章</a:t>
            </a:r>
            <a:endParaRPr kumimoji="1" lang="en-US" altLang="ja-JP" dirty="0"/>
          </a:p>
          <a:p>
            <a:pPr lvl="1"/>
            <a:r>
              <a:rPr kumimoji="1" lang="ja-JP" altLang="en-US" dirty="0"/>
              <a:t>分かりやすく解説するために「僕の考えた最強の</a:t>
            </a:r>
            <a:r>
              <a:rPr kumimoji="1" lang="en-US" altLang="ja-JP" dirty="0"/>
              <a:t>Computational</a:t>
            </a:r>
            <a:r>
              <a:rPr kumimoji="1" lang="ja-JP" altLang="en-US" dirty="0"/>
              <a:t> </a:t>
            </a:r>
            <a:r>
              <a:rPr kumimoji="1" lang="en-US" altLang="ja-JP" dirty="0"/>
              <a:t>Thinking</a:t>
            </a:r>
            <a:r>
              <a:rPr kumimoji="1" lang="ja-JP" altLang="en-US" dirty="0"/>
              <a:t>」が世の中に跋扈している</a:t>
            </a:r>
          </a:p>
        </p:txBody>
      </p:sp>
    </p:spTree>
    <p:extLst>
      <p:ext uri="{BB962C8B-B14F-4D97-AF65-F5344CB8AC3E}">
        <p14:creationId xmlns:p14="http://schemas.microsoft.com/office/powerpoint/2010/main" val="3282149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CB611-6B17-4946-AF9E-5D299421644A}"/>
              </a:ext>
            </a:extLst>
          </p:cNvPr>
          <p:cNvSpPr>
            <a:spLocks noGrp="1"/>
          </p:cNvSpPr>
          <p:nvPr>
            <p:ph type="title"/>
          </p:nvPr>
        </p:nvSpPr>
        <p:spPr/>
        <p:txBody>
          <a:bodyPr>
            <a:normAutofit fontScale="90000"/>
          </a:bodyPr>
          <a:lstStyle/>
          <a:p>
            <a:r>
              <a:rPr kumimoji="1" lang="ja-JP" altLang="en-US" dirty="0"/>
              <a:t>中山の考える</a:t>
            </a:r>
            <a:r>
              <a:rPr kumimoji="1" lang="en-US" altLang="ja-JP" dirty="0"/>
              <a:t>Computational Thinking</a:t>
            </a:r>
            <a:endParaRPr kumimoji="1" lang="ja-JP" altLang="en-US" dirty="0"/>
          </a:p>
        </p:txBody>
      </p:sp>
      <p:sp>
        <p:nvSpPr>
          <p:cNvPr id="3" name="コンテンツ プレースホルダー 2">
            <a:extLst>
              <a:ext uri="{FF2B5EF4-FFF2-40B4-BE49-F238E27FC236}">
                <a16:creationId xmlns:a16="http://schemas.microsoft.com/office/drawing/2014/main" id="{BB31BAA0-4335-4543-9233-F8504903FD61}"/>
              </a:ext>
            </a:extLst>
          </p:cNvPr>
          <p:cNvSpPr>
            <a:spLocks noGrp="1"/>
          </p:cNvSpPr>
          <p:nvPr>
            <p:ph idx="1"/>
          </p:nvPr>
        </p:nvSpPr>
        <p:spPr/>
        <p:txBody>
          <a:bodyPr>
            <a:normAutofit/>
          </a:bodyPr>
          <a:lstStyle/>
          <a:p>
            <a:r>
              <a:rPr kumimoji="1" lang="ja-JP" altLang="en-US" dirty="0"/>
              <a:t>コンピュータが実行できる</a:t>
            </a:r>
            <a:r>
              <a:rPr kumimoji="1" lang="en-US" altLang="ja-JP" dirty="0"/>
              <a:t>Atom</a:t>
            </a:r>
            <a:r>
              <a:rPr kumimoji="1" lang="ja-JP" altLang="en-US" dirty="0"/>
              <a:t>を知ること</a:t>
            </a:r>
            <a:endParaRPr kumimoji="1" lang="en-US" altLang="ja-JP" dirty="0"/>
          </a:p>
          <a:p>
            <a:r>
              <a:rPr lang="en-US" altLang="ja-JP" dirty="0"/>
              <a:t>Atom</a:t>
            </a:r>
            <a:r>
              <a:rPr lang="ja-JP" altLang="en-US" dirty="0"/>
              <a:t>を組み合わせることで、複雑な操作が実現できること</a:t>
            </a:r>
            <a:endParaRPr lang="en-US" altLang="ja-JP" dirty="0"/>
          </a:p>
          <a:p>
            <a:r>
              <a:rPr lang="ja-JP" altLang="en-US" dirty="0"/>
              <a:t>物事を小さな単位に分解していき、</a:t>
            </a:r>
            <a:r>
              <a:rPr lang="en-US" altLang="ja-JP" dirty="0"/>
              <a:t>Atom</a:t>
            </a:r>
            <a:r>
              <a:rPr lang="ja-JP" altLang="en-US" dirty="0" err="1"/>
              <a:t>に到</a:t>
            </a:r>
            <a:r>
              <a:rPr lang="ja-JP" altLang="en-US" dirty="0"/>
              <a:t>達すること</a:t>
            </a:r>
            <a:endParaRPr lang="en-US" altLang="ja-JP" dirty="0"/>
          </a:p>
          <a:p>
            <a:r>
              <a:rPr kumimoji="1" lang="ja-JP" altLang="en-US" dirty="0"/>
              <a:t>コンピュータによる</a:t>
            </a:r>
            <a:r>
              <a:rPr lang="ja-JP" altLang="en-US" dirty="0"/>
              <a:t>操作により、現実に影響を及ぼせること</a:t>
            </a:r>
            <a:endParaRPr lang="en-US" altLang="ja-JP" dirty="0"/>
          </a:p>
          <a:p>
            <a:endParaRPr kumimoji="1" lang="en-US" altLang="ja-JP" dirty="0"/>
          </a:p>
          <a:p>
            <a:r>
              <a:rPr kumimoji="1" lang="ja-JP" altLang="en-US" dirty="0"/>
              <a:t>この考えは、プログラマ以外にも使える</a:t>
            </a:r>
            <a:endParaRPr kumimoji="1" lang="en-US" altLang="ja-JP" dirty="0"/>
          </a:p>
          <a:p>
            <a:pPr lvl="1"/>
            <a:r>
              <a:rPr kumimoji="1" lang="ja-JP" altLang="en-US" dirty="0"/>
              <a:t>コンピュータで実現できると分かれば、実装は別の人に任せられる</a:t>
            </a:r>
            <a:endParaRPr kumimoji="1" lang="en-US" altLang="ja-JP" dirty="0"/>
          </a:p>
          <a:p>
            <a:pPr lvl="1"/>
            <a:r>
              <a:rPr kumimoji="1" lang="ja-JP" altLang="en-US" dirty="0"/>
              <a:t>「コンピュータ」を別のモノに置き換えても使える考え方</a:t>
            </a:r>
            <a:endParaRPr kumimoji="1" lang="en-US" altLang="ja-JP" dirty="0"/>
          </a:p>
          <a:p>
            <a:pPr lvl="1"/>
            <a:endParaRPr kumimoji="1" lang="en-US" altLang="ja-JP" dirty="0"/>
          </a:p>
          <a:p>
            <a:r>
              <a:rPr lang="en-US" altLang="ja-JP" dirty="0"/>
              <a:t>Atom</a:t>
            </a:r>
            <a:r>
              <a:rPr lang="ja-JP" altLang="en-US" dirty="0"/>
              <a:t>：原子論（ギリシャ哲学）</a:t>
            </a:r>
            <a:endParaRPr lang="en-US" altLang="ja-JP" dirty="0"/>
          </a:p>
          <a:p>
            <a:pPr lvl="1"/>
            <a:r>
              <a:rPr kumimoji="1" lang="ja-JP" altLang="en-US" dirty="0"/>
              <a:t>すべての物質は非常に小さな分割不可能な粒子で出来ている</a:t>
            </a:r>
            <a:endParaRPr kumimoji="1" lang="en-US" altLang="ja-JP" dirty="0"/>
          </a:p>
          <a:p>
            <a:pPr lvl="1"/>
            <a:r>
              <a:rPr kumimoji="1" lang="ja-JP" altLang="en-US" dirty="0"/>
              <a:t>分割不可能な最小単位</a:t>
            </a:r>
          </a:p>
        </p:txBody>
      </p:sp>
    </p:spTree>
    <p:extLst>
      <p:ext uri="{BB962C8B-B14F-4D97-AF65-F5344CB8AC3E}">
        <p14:creationId xmlns:p14="http://schemas.microsoft.com/office/powerpoint/2010/main" val="3390625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42DF9D-2F47-4BFE-BE25-69D3DC6CFF27}"/>
              </a:ext>
            </a:extLst>
          </p:cNvPr>
          <p:cNvSpPr>
            <a:spLocks noGrp="1"/>
          </p:cNvSpPr>
          <p:nvPr>
            <p:ph type="title"/>
          </p:nvPr>
        </p:nvSpPr>
        <p:spPr>
          <a:xfrm>
            <a:off x="838200" y="229198"/>
            <a:ext cx="10515600" cy="648129"/>
          </a:xfrm>
        </p:spPr>
        <p:txBody>
          <a:bodyPr>
            <a:normAutofit fontScale="90000"/>
          </a:bodyPr>
          <a:lstStyle/>
          <a:p>
            <a:r>
              <a:rPr kumimoji="1" lang="ja-JP" altLang="en-US" dirty="0"/>
              <a:t>例）</a:t>
            </a:r>
            <a:r>
              <a:rPr kumimoji="1" lang="en-US" altLang="ja-JP" dirty="0"/>
              <a:t>Atom</a:t>
            </a:r>
            <a:r>
              <a:rPr kumimoji="1" lang="ja-JP" altLang="en-US" dirty="0"/>
              <a:t>を組み合わせて複雑な操作を作る</a:t>
            </a:r>
          </a:p>
        </p:txBody>
      </p:sp>
      <p:sp>
        <p:nvSpPr>
          <p:cNvPr id="3" name="コンテンツ プレースホルダー 2">
            <a:extLst>
              <a:ext uri="{FF2B5EF4-FFF2-40B4-BE49-F238E27FC236}">
                <a16:creationId xmlns:a16="http://schemas.microsoft.com/office/drawing/2014/main" id="{B95A84D2-8EEC-4867-8056-04F990295AA7}"/>
              </a:ext>
            </a:extLst>
          </p:cNvPr>
          <p:cNvSpPr>
            <a:spLocks noGrp="1"/>
          </p:cNvSpPr>
          <p:nvPr>
            <p:ph idx="1"/>
          </p:nvPr>
        </p:nvSpPr>
        <p:spPr/>
        <p:txBody>
          <a:bodyPr>
            <a:normAutofit/>
          </a:bodyPr>
          <a:lstStyle/>
          <a:p>
            <a:r>
              <a:rPr kumimoji="1" lang="en-US" altLang="ja-JP" dirty="0"/>
              <a:t>NAND</a:t>
            </a:r>
            <a:r>
              <a:rPr kumimoji="1" lang="ja-JP" altLang="en-US" dirty="0"/>
              <a:t>素子があれば何でもできる</a:t>
            </a:r>
            <a:endParaRPr kumimoji="1" lang="en-US" altLang="ja-JP" dirty="0"/>
          </a:p>
          <a:p>
            <a:pPr lvl="1"/>
            <a:r>
              <a:rPr lang="en-US" altLang="ja-JP" dirty="0"/>
              <a:t>NAND</a:t>
            </a:r>
            <a:r>
              <a:rPr lang="ja-JP" altLang="en-US" dirty="0"/>
              <a:t>はデジタル回路で最も基本的な回路の一つ</a:t>
            </a:r>
            <a:endParaRPr lang="en-US" altLang="ja-JP" dirty="0"/>
          </a:p>
          <a:p>
            <a:pPr lvl="1"/>
            <a:r>
              <a:rPr kumimoji="1" lang="ja-JP" altLang="en-US" dirty="0"/>
              <a:t>これ一つで他の論理演算素子を作ることができる</a:t>
            </a:r>
            <a:endParaRPr kumimoji="1" lang="en-US" altLang="ja-JP" dirty="0"/>
          </a:p>
          <a:p>
            <a:pPr marL="0" indent="0">
              <a:buNone/>
            </a:pPr>
            <a:endParaRPr lang="en-US" altLang="ja-JP" dirty="0"/>
          </a:p>
        </p:txBody>
      </p:sp>
      <p:pic>
        <p:nvPicPr>
          <p:cNvPr id="4" name="図 3">
            <a:extLst>
              <a:ext uri="{FF2B5EF4-FFF2-40B4-BE49-F238E27FC236}">
                <a16:creationId xmlns:a16="http://schemas.microsoft.com/office/drawing/2014/main" id="{2D70C016-195D-4843-B3D2-3EE7FDCEEBF1}"/>
              </a:ext>
            </a:extLst>
          </p:cNvPr>
          <p:cNvPicPr>
            <a:picLocks noChangeAspect="1"/>
          </p:cNvPicPr>
          <p:nvPr/>
        </p:nvPicPr>
        <p:blipFill>
          <a:blip r:embed="rId2"/>
          <a:stretch>
            <a:fillRect/>
          </a:stretch>
        </p:blipFill>
        <p:spPr>
          <a:xfrm>
            <a:off x="950118" y="3200472"/>
            <a:ext cx="2809875" cy="2581275"/>
          </a:xfrm>
          <a:prstGeom prst="rect">
            <a:avLst/>
          </a:prstGeom>
          <a:ln>
            <a:solidFill>
              <a:schemeClr val="tx1"/>
            </a:solidFill>
          </a:ln>
        </p:spPr>
      </p:pic>
      <p:pic>
        <p:nvPicPr>
          <p:cNvPr id="5" name="図 4">
            <a:extLst>
              <a:ext uri="{FF2B5EF4-FFF2-40B4-BE49-F238E27FC236}">
                <a16:creationId xmlns:a16="http://schemas.microsoft.com/office/drawing/2014/main" id="{C75B7A2C-7D4A-4F32-8FE4-E4184E71EC61}"/>
              </a:ext>
            </a:extLst>
          </p:cNvPr>
          <p:cNvPicPr>
            <a:picLocks noChangeAspect="1"/>
          </p:cNvPicPr>
          <p:nvPr/>
        </p:nvPicPr>
        <p:blipFill>
          <a:blip r:embed="rId3"/>
          <a:stretch>
            <a:fillRect/>
          </a:stretch>
        </p:blipFill>
        <p:spPr>
          <a:xfrm>
            <a:off x="6003870" y="2294555"/>
            <a:ext cx="2809875" cy="2089622"/>
          </a:xfrm>
          <a:prstGeom prst="rect">
            <a:avLst/>
          </a:prstGeom>
          <a:ln>
            <a:solidFill>
              <a:schemeClr val="tx1"/>
            </a:solidFill>
          </a:ln>
        </p:spPr>
      </p:pic>
      <p:pic>
        <p:nvPicPr>
          <p:cNvPr id="6" name="図 5">
            <a:extLst>
              <a:ext uri="{FF2B5EF4-FFF2-40B4-BE49-F238E27FC236}">
                <a16:creationId xmlns:a16="http://schemas.microsoft.com/office/drawing/2014/main" id="{C4CC5549-01B8-4B28-85F9-EAB47128D3FC}"/>
              </a:ext>
            </a:extLst>
          </p:cNvPr>
          <p:cNvPicPr>
            <a:picLocks noChangeAspect="1"/>
          </p:cNvPicPr>
          <p:nvPr/>
        </p:nvPicPr>
        <p:blipFill>
          <a:blip r:embed="rId4"/>
          <a:stretch>
            <a:fillRect/>
          </a:stretch>
        </p:blipFill>
        <p:spPr>
          <a:xfrm>
            <a:off x="9057457" y="4491110"/>
            <a:ext cx="2525479" cy="2123562"/>
          </a:xfrm>
          <a:prstGeom prst="rect">
            <a:avLst/>
          </a:prstGeom>
          <a:ln>
            <a:solidFill>
              <a:schemeClr val="tx1"/>
            </a:solidFill>
          </a:ln>
        </p:spPr>
      </p:pic>
      <p:pic>
        <p:nvPicPr>
          <p:cNvPr id="7" name="図 6">
            <a:extLst>
              <a:ext uri="{FF2B5EF4-FFF2-40B4-BE49-F238E27FC236}">
                <a16:creationId xmlns:a16="http://schemas.microsoft.com/office/drawing/2014/main" id="{B3998BE9-5377-44CF-BDA7-5A5DDB218D66}"/>
              </a:ext>
            </a:extLst>
          </p:cNvPr>
          <p:cNvPicPr>
            <a:picLocks noChangeAspect="1"/>
          </p:cNvPicPr>
          <p:nvPr/>
        </p:nvPicPr>
        <p:blipFill>
          <a:blip r:embed="rId5"/>
          <a:stretch>
            <a:fillRect/>
          </a:stretch>
        </p:blipFill>
        <p:spPr>
          <a:xfrm>
            <a:off x="6008902" y="4467115"/>
            <a:ext cx="2819419" cy="2171552"/>
          </a:xfrm>
          <a:prstGeom prst="rect">
            <a:avLst/>
          </a:prstGeom>
          <a:ln>
            <a:solidFill>
              <a:schemeClr val="tx1"/>
            </a:solidFill>
          </a:ln>
        </p:spPr>
      </p:pic>
      <p:pic>
        <p:nvPicPr>
          <p:cNvPr id="8" name="図 7">
            <a:extLst>
              <a:ext uri="{FF2B5EF4-FFF2-40B4-BE49-F238E27FC236}">
                <a16:creationId xmlns:a16="http://schemas.microsoft.com/office/drawing/2014/main" id="{580CDF90-23BA-4E3E-A19A-C355C5385313}"/>
              </a:ext>
            </a:extLst>
          </p:cNvPr>
          <p:cNvPicPr>
            <a:picLocks noChangeAspect="1"/>
          </p:cNvPicPr>
          <p:nvPr/>
        </p:nvPicPr>
        <p:blipFill>
          <a:blip r:embed="rId6"/>
          <a:stretch>
            <a:fillRect/>
          </a:stretch>
        </p:blipFill>
        <p:spPr>
          <a:xfrm>
            <a:off x="8891590" y="2277585"/>
            <a:ext cx="2740080" cy="2123562"/>
          </a:xfrm>
          <a:prstGeom prst="rect">
            <a:avLst/>
          </a:prstGeom>
          <a:ln>
            <a:solidFill>
              <a:schemeClr val="tx1"/>
            </a:solidFill>
          </a:ln>
        </p:spPr>
      </p:pic>
      <p:sp>
        <p:nvSpPr>
          <p:cNvPr id="9" name="矢印: 右 8">
            <a:extLst>
              <a:ext uri="{FF2B5EF4-FFF2-40B4-BE49-F238E27FC236}">
                <a16:creationId xmlns:a16="http://schemas.microsoft.com/office/drawing/2014/main" id="{9D319BDF-363D-4829-AF41-D991B852D384}"/>
              </a:ext>
            </a:extLst>
          </p:cNvPr>
          <p:cNvSpPr/>
          <p:nvPr/>
        </p:nvSpPr>
        <p:spPr>
          <a:xfrm>
            <a:off x="4219575" y="3876675"/>
            <a:ext cx="1162050"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510CABD-EB1B-4319-AA76-763BD0DFEAB6}"/>
              </a:ext>
            </a:extLst>
          </p:cNvPr>
          <p:cNvSpPr/>
          <p:nvPr/>
        </p:nvSpPr>
        <p:spPr>
          <a:xfrm>
            <a:off x="45188" y="6485605"/>
            <a:ext cx="5958682" cy="369332"/>
          </a:xfrm>
          <a:prstGeom prst="rect">
            <a:avLst/>
          </a:prstGeom>
        </p:spPr>
        <p:txBody>
          <a:bodyPr wrap="none">
            <a:spAutoFit/>
          </a:bodyPr>
          <a:lstStyle/>
          <a:p>
            <a:r>
              <a:rPr lang="ja-JP" altLang="en-US" dirty="0">
                <a:hlinkClick r:id="rId7"/>
              </a:rPr>
              <a:t>http://kivantium.hateblo.jp/entry/2016/12/02/005359</a:t>
            </a:r>
            <a:endParaRPr lang="en-US" altLang="ja-JP" dirty="0"/>
          </a:p>
        </p:txBody>
      </p:sp>
    </p:spTree>
    <p:extLst>
      <p:ext uri="{BB962C8B-B14F-4D97-AF65-F5344CB8AC3E}">
        <p14:creationId xmlns:p14="http://schemas.microsoft.com/office/powerpoint/2010/main" val="1242281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90136F-DE22-40F2-AA9A-A5803267DB0C}"/>
              </a:ext>
            </a:extLst>
          </p:cNvPr>
          <p:cNvSpPr>
            <a:spLocks noGrp="1"/>
          </p:cNvSpPr>
          <p:nvPr>
            <p:ph type="title"/>
          </p:nvPr>
        </p:nvSpPr>
        <p:spPr/>
        <p:txBody>
          <a:bodyPr>
            <a:normAutofit fontScale="90000"/>
          </a:bodyPr>
          <a:lstStyle/>
          <a:p>
            <a:r>
              <a:rPr kumimoji="1" lang="en-US" altLang="ja-JP" dirty="0"/>
              <a:t>NAND</a:t>
            </a:r>
            <a:r>
              <a:rPr kumimoji="1" lang="ja-JP" altLang="en-US" dirty="0"/>
              <a:t>があれば何でもできる</a:t>
            </a:r>
          </a:p>
        </p:txBody>
      </p:sp>
      <p:sp>
        <p:nvSpPr>
          <p:cNvPr id="3" name="コンテンツ プレースホルダー 2">
            <a:extLst>
              <a:ext uri="{FF2B5EF4-FFF2-40B4-BE49-F238E27FC236}">
                <a16:creationId xmlns:a16="http://schemas.microsoft.com/office/drawing/2014/main" id="{8558B66F-8442-4394-A7C9-28750A0FA8C8}"/>
              </a:ext>
            </a:extLst>
          </p:cNvPr>
          <p:cNvSpPr>
            <a:spLocks noGrp="1"/>
          </p:cNvSpPr>
          <p:nvPr>
            <p:ph idx="1"/>
          </p:nvPr>
        </p:nvSpPr>
        <p:spPr/>
        <p:txBody>
          <a:bodyPr/>
          <a:lstStyle/>
          <a:p>
            <a:r>
              <a:rPr lang="en-US" altLang="ja-JP" dirty="0"/>
              <a:t>AND</a:t>
            </a:r>
            <a:r>
              <a:rPr lang="ja-JP" altLang="en-US" dirty="0" err="1"/>
              <a:t>、</a:t>
            </a:r>
            <a:r>
              <a:rPr lang="en-US" altLang="ja-JP" dirty="0"/>
              <a:t>OR</a:t>
            </a:r>
            <a:r>
              <a:rPr lang="ja-JP" altLang="en-US" dirty="0" err="1"/>
              <a:t>、</a:t>
            </a:r>
            <a:r>
              <a:rPr lang="en-US" altLang="ja-JP" dirty="0"/>
              <a:t>XOR</a:t>
            </a:r>
            <a:r>
              <a:rPr lang="ja-JP" altLang="en-US" dirty="0"/>
              <a:t>があれば、足し算ができる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marL="0" indent="0">
              <a:buNone/>
            </a:pPr>
            <a:r>
              <a:rPr lang="ja-JP" altLang="en-US" dirty="0"/>
              <a:t>足し算ができれば</a:t>
            </a:r>
            <a:r>
              <a:rPr lang="en-US" altLang="ja-JP" dirty="0"/>
              <a:t>……</a:t>
            </a:r>
            <a:r>
              <a:rPr lang="ja-JP" altLang="en-US" dirty="0" err="1"/>
              <a:t>、</a:t>
            </a:r>
            <a:r>
              <a:rPr lang="ja-JP" altLang="en-US" dirty="0"/>
              <a:t>（中略）、コンピュータができる</a:t>
            </a:r>
            <a:endParaRPr lang="en-US" altLang="ja-JP" dirty="0"/>
          </a:p>
        </p:txBody>
      </p:sp>
      <p:pic>
        <p:nvPicPr>
          <p:cNvPr id="4" name="Picture 2" descr="https://upload.wikimedia.org/wikipedia/commons/5/57/Fulladder.gif">
            <a:extLst>
              <a:ext uri="{FF2B5EF4-FFF2-40B4-BE49-F238E27FC236}">
                <a16:creationId xmlns:a16="http://schemas.microsoft.com/office/drawing/2014/main" id="{0751CD85-C86E-4121-950E-ECB7776A5C4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529386"/>
            <a:ext cx="4526676" cy="305550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alf adder circuit using NAND gates only">
            <a:extLst>
              <a:ext uri="{FF2B5EF4-FFF2-40B4-BE49-F238E27FC236}">
                <a16:creationId xmlns:a16="http://schemas.microsoft.com/office/drawing/2014/main" id="{BD7533DA-B5AE-4B94-914D-9D47234C6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226" y="1529386"/>
            <a:ext cx="6562725" cy="343081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CDD9A6AC-7DA8-414E-BBEB-221B4A08D4F6}"/>
              </a:ext>
            </a:extLst>
          </p:cNvPr>
          <p:cNvSpPr/>
          <p:nvPr/>
        </p:nvSpPr>
        <p:spPr>
          <a:xfrm>
            <a:off x="6644059" y="4584893"/>
            <a:ext cx="5485797" cy="646331"/>
          </a:xfrm>
          <a:prstGeom prst="rect">
            <a:avLst/>
          </a:prstGeom>
        </p:spPr>
        <p:txBody>
          <a:bodyPr wrap="none">
            <a:spAutoFit/>
          </a:bodyPr>
          <a:lstStyle/>
          <a:p>
            <a:r>
              <a:rPr lang="ja-JP" altLang="en-US" dirty="0">
                <a:hlinkClick r:id="rId4"/>
              </a:rPr>
              <a:t>https://en.wikipedia.org/wiki/Adder_(electronics)</a:t>
            </a:r>
            <a:endParaRPr lang="en-US" altLang="ja-JP" dirty="0"/>
          </a:p>
          <a:p>
            <a:endParaRPr lang="ja-JP" altLang="en-US" dirty="0"/>
          </a:p>
        </p:txBody>
      </p:sp>
      <p:sp>
        <p:nvSpPr>
          <p:cNvPr id="7" name="テキスト ボックス 6">
            <a:extLst>
              <a:ext uri="{FF2B5EF4-FFF2-40B4-BE49-F238E27FC236}">
                <a16:creationId xmlns:a16="http://schemas.microsoft.com/office/drawing/2014/main" id="{25F4275A-67F1-411E-8A70-EAC0097B7C54}"/>
              </a:ext>
            </a:extLst>
          </p:cNvPr>
          <p:cNvSpPr txBox="1"/>
          <p:nvPr/>
        </p:nvSpPr>
        <p:spPr>
          <a:xfrm>
            <a:off x="4672614" y="6488668"/>
            <a:ext cx="7519386" cy="369332"/>
          </a:xfrm>
          <a:prstGeom prst="rect">
            <a:avLst/>
          </a:prstGeom>
          <a:noFill/>
        </p:spPr>
        <p:txBody>
          <a:bodyPr wrap="square" rtlCol="0">
            <a:spAutoFit/>
          </a:bodyPr>
          <a:lstStyle/>
          <a:p>
            <a:pPr algn="r"/>
            <a:r>
              <a:rPr kumimoji="1" lang="ja-JP" altLang="en-US" dirty="0"/>
              <a:t>（注）さすがに、現代のコンピュータの</a:t>
            </a:r>
            <a:r>
              <a:rPr kumimoji="1" lang="en-US" altLang="ja-JP" dirty="0"/>
              <a:t>Atom</a:t>
            </a:r>
            <a:r>
              <a:rPr kumimoji="1" lang="ja-JP" altLang="en-US" dirty="0"/>
              <a:t>は</a:t>
            </a:r>
            <a:r>
              <a:rPr kumimoji="1" lang="en-US" altLang="ja-JP" dirty="0"/>
              <a:t>NAND</a:t>
            </a:r>
            <a:r>
              <a:rPr kumimoji="1" lang="ja-JP" altLang="en-US" dirty="0"/>
              <a:t>ではありません</a:t>
            </a:r>
            <a:endParaRPr kumimoji="1" lang="en-US" altLang="ja-JP" dirty="0"/>
          </a:p>
        </p:txBody>
      </p:sp>
    </p:spTree>
    <p:extLst>
      <p:ext uri="{BB962C8B-B14F-4D97-AF65-F5344CB8AC3E}">
        <p14:creationId xmlns:p14="http://schemas.microsoft.com/office/powerpoint/2010/main" val="1008571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6A5F5-F85C-4A5F-961B-D996D6435402}"/>
              </a:ext>
            </a:extLst>
          </p:cNvPr>
          <p:cNvSpPr>
            <a:spLocks noGrp="1"/>
          </p:cNvSpPr>
          <p:nvPr>
            <p:ph type="title"/>
          </p:nvPr>
        </p:nvSpPr>
        <p:spPr/>
        <p:txBody>
          <a:bodyPr>
            <a:normAutofit fontScale="90000"/>
          </a:bodyPr>
          <a:lstStyle/>
          <a:p>
            <a:r>
              <a:rPr kumimoji="1" lang="ja-JP" altLang="en-US" dirty="0"/>
              <a:t>コンピュータは単純だが</a:t>
            </a:r>
            <a:r>
              <a:rPr lang="ja-JP" altLang="en-US" dirty="0"/>
              <a:t>速い</a:t>
            </a:r>
            <a:endParaRPr kumimoji="1" lang="ja-JP" altLang="en-US" dirty="0"/>
          </a:p>
        </p:txBody>
      </p:sp>
      <p:sp>
        <p:nvSpPr>
          <p:cNvPr id="3" name="コンテンツ プレースホルダー 2">
            <a:extLst>
              <a:ext uri="{FF2B5EF4-FFF2-40B4-BE49-F238E27FC236}">
                <a16:creationId xmlns:a16="http://schemas.microsoft.com/office/drawing/2014/main" id="{2D7F13A2-0A48-4CFC-93AA-382C4BD44D7A}"/>
              </a:ext>
            </a:extLst>
          </p:cNvPr>
          <p:cNvSpPr>
            <a:spLocks noGrp="1"/>
          </p:cNvSpPr>
          <p:nvPr>
            <p:ph idx="1"/>
          </p:nvPr>
        </p:nvSpPr>
        <p:spPr/>
        <p:txBody>
          <a:bodyPr/>
          <a:lstStyle/>
          <a:p>
            <a:r>
              <a:rPr kumimoji="1" lang="ja-JP" altLang="en-US" dirty="0"/>
              <a:t>コンピュータが実行できることは限られている</a:t>
            </a:r>
            <a:endParaRPr kumimoji="1" lang="en-US" altLang="ja-JP" dirty="0"/>
          </a:p>
          <a:p>
            <a:pPr lvl="1"/>
            <a:r>
              <a:rPr lang="ja-JP" altLang="en-US" dirty="0"/>
              <a:t>基本的な四則演算、数値の大小比較</a:t>
            </a:r>
            <a:endParaRPr lang="en-US" altLang="ja-JP" dirty="0"/>
          </a:p>
          <a:p>
            <a:pPr lvl="1"/>
            <a:r>
              <a:rPr lang="ja-JP" altLang="en-US" dirty="0"/>
              <a:t>数値の記録、保存</a:t>
            </a:r>
            <a:endParaRPr lang="en-US" altLang="ja-JP" dirty="0"/>
          </a:p>
          <a:p>
            <a:pPr lvl="1"/>
            <a:r>
              <a:rPr lang="ja-JP" altLang="en-US" dirty="0"/>
              <a:t>比較に基づく処理の切り替え</a:t>
            </a:r>
            <a:endParaRPr lang="en-US" altLang="ja-JP" dirty="0"/>
          </a:p>
          <a:p>
            <a:endParaRPr lang="en-US" altLang="ja-JP" dirty="0"/>
          </a:p>
          <a:p>
            <a:r>
              <a:rPr lang="ja-JP" altLang="en-US" dirty="0"/>
              <a:t>コンピュータはとても速い</a:t>
            </a:r>
            <a:endParaRPr lang="en-US" altLang="ja-JP" dirty="0"/>
          </a:p>
          <a:p>
            <a:pPr lvl="1"/>
            <a:r>
              <a:rPr lang="ja-JP" altLang="en-US" dirty="0"/>
              <a:t>毎秒</a:t>
            </a:r>
            <a:r>
              <a:rPr lang="en-US" altLang="ja-JP" dirty="0"/>
              <a:t>100</a:t>
            </a:r>
            <a:r>
              <a:rPr lang="ja-JP" altLang="en-US" dirty="0"/>
              <a:t>億回以上の計算ができる（</a:t>
            </a:r>
            <a:r>
              <a:rPr lang="en-US" altLang="ja-JP" dirty="0"/>
              <a:t>2.5GHz</a:t>
            </a:r>
            <a:r>
              <a:rPr lang="ja-JP" altLang="en-US" dirty="0"/>
              <a:t>*</a:t>
            </a:r>
            <a:r>
              <a:rPr lang="en-US" altLang="ja-JP" dirty="0"/>
              <a:t>4</a:t>
            </a:r>
            <a:r>
              <a:rPr lang="ja-JP" altLang="en-US" dirty="0"/>
              <a:t>コア</a:t>
            </a:r>
            <a:r>
              <a:rPr lang="en-US" altLang="ja-JP" dirty="0"/>
              <a:t>=100</a:t>
            </a:r>
            <a:r>
              <a:rPr lang="ja-JP" altLang="en-US" dirty="0"/>
              <a:t>億回</a:t>
            </a:r>
            <a:r>
              <a:rPr lang="en-US" altLang="ja-JP" dirty="0"/>
              <a:t>/sec</a:t>
            </a:r>
            <a:r>
              <a:rPr lang="ja-JP" altLang="en-US" dirty="0"/>
              <a:t>）</a:t>
            </a:r>
            <a:endParaRPr lang="en-US" altLang="ja-JP" dirty="0"/>
          </a:p>
          <a:p>
            <a:pPr lvl="1"/>
            <a:r>
              <a:rPr lang="ja-JP" altLang="en-US" dirty="0"/>
              <a:t>簡単な動作を組み合わせて、より複雑な動作を実現する</a:t>
            </a:r>
            <a:endParaRPr lang="en-US" altLang="ja-JP" dirty="0"/>
          </a:p>
          <a:p>
            <a:pPr lvl="1"/>
            <a:r>
              <a:rPr lang="ja-JP" altLang="en-US" dirty="0"/>
              <a:t>これを繰り返すことで、目的の動作を作り上げる</a:t>
            </a:r>
            <a:endParaRPr lang="en-US" altLang="ja-JP" dirty="0"/>
          </a:p>
          <a:p>
            <a:pPr lvl="1"/>
            <a:r>
              <a:rPr lang="ja-JP" altLang="en-US" dirty="0"/>
              <a:t>人間にとって複雑な処理でも、毎秒</a:t>
            </a:r>
            <a:r>
              <a:rPr lang="en-US" altLang="ja-JP" dirty="0"/>
              <a:t>100</a:t>
            </a:r>
            <a:r>
              <a:rPr lang="ja-JP" altLang="en-US" dirty="0"/>
              <a:t>億回計算できるコンピュータには容易なことが多い</a:t>
            </a:r>
            <a:endParaRPr lang="en-US" altLang="ja-JP" dirty="0"/>
          </a:p>
          <a:p>
            <a:pPr lvl="1"/>
            <a:r>
              <a:rPr lang="ja-JP" altLang="en-US" dirty="0"/>
              <a:t>コンピュータに「飽きる」という概念はないので、</a:t>
            </a:r>
            <a:br>
              <a:rPr lang="en-US" altLang="ja-JP" dirty="0"/>
            </a:br>
            <a:r>
              <a:rPr lang="ja-JP" altLang="en-US" dirty="0"/>
              <a:t>一度プログラムを作れば、同じ処理であれば、何度でも繰り返す</a:t>
            </a:r>
            <a:endParaRPr lang="en-US" altLang="ja-JP" dirty="0"/>
          </a:p>
          <a:p>
            <a:pPr marL="457200" lvl="1" indent="0">
              <a:buNone/>
            </a:pPr>
            <a:endParaRPr lang="en-US" altLang="ja-JP" dirty="0"/>
          </a:p>
        </p:txBody>
      </p:sp>
    </p:spTree>
    <p:extLst>
      <p:ext uri="{BB962C8B-B14F-4D97-AF65-F5344CB8AC3E}">
        <p14:creationId xmlns:p14="http://schemas.microsoft.com/office/powerpoint/2010/main" val="2502141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DB5A5D-BC2C-4CF7-840C-6A436EADFD17}"/>
              </a:ext>
            </a:extLst>
          </p:cNvPr>
          <p:cNvSpPr>
            <a:spLocks noGrp="1"/>
          </p:cNvSpPr>
          <p:nvPr>
            <p:ph type="title"/>
          </p:nvPr>
        </p:nvSpPr>
        <p:spPr/>
        <p:txBody>
          <a:bodyPr>
            <a:normAutofit fontScale="90000"/>
          </a:bodyPr>
          <a:lstStyle/>
          <a:p>
            <a:r>
              <a:rPr kumimoji="1" lang="ja-JP" altLang="en-US" dirty="0"/>
              <a:t>人間は複雑だが遅い</a:t>
            </a:r>
          </a:p>
        </p:txBody>
      </p:sp>
      <p:sp>
        <p:nvSpPr>
          <p:cNvPr id="3" name="コンテンツ プレースホルダー 2">
            <a:extLst>
              <a:ext uri="{FF2B5EF4-FFF2-40B4-BE49-F238E27FC236}">
                <a16:creationId xmlns:a16="http://schemas.microsoft.com/office/drawing/2014/main" id="{A2CC5D87-2DBD-417A-8ADE-BE77CF24E3B3}"/>
              </a:ext>
            </a:extLst>
          </p:cNvPr>
          <p:cNvSpPr>
            <a:spLocks noGrp="1"/>
          </p:cNvSpPr>
          <p:nvPr>
            <p:ph idx="1"/>
          </p:nvPr>
        </p:nvSpPr>
        <p:spPr/>
        <p:txBody>
          <a:bodyPr/>
          <a:lstStyle/>
          <a:p>
            <a:r>
              <a:rPr kumimoji="1" lang="ja-JP" altLang="en-US" dirty="0"/>
              <a:t>人間はコンピュータにできない複雑なことを行える</a:t>
            </a:r>
            <a:endParaRPr kumimoji="1" lang="en-US" altLang="ja-JP" dirty="0"/>
          </a:p>
          <a:p>
            <a:pPr lvl="1"/>
            <a:r>
              <a:rPr lang="ja-JP" altLang="en-US" dirty="0"/>
              <a:t>「そこにあるアレ取ってよ」という文章を理解できる</a:t>
            </a:r>
            <a:endParaRPr lang="en-US" altLang="ja-JP" dirty="0"/>
          </a:p>
          <a:p>
            <a:pPr lvl="1"/>
            <a:r>
              <a:rPr kumimoji="1" lang="ja-JP" altLang="en-US" dirty="0"/>
              <a:t>初めて見る物体を壊さずに持つことができる</a:t>
            </a:r>
            <a:endParaRPr kumimoji="1" lang="en-US" altLang="ja-JP" dirty="0"/>
          </a:p>
          <a:p>
            <a:endParaRPr kumimoji="1" lang="en-US" altLang="ja-JP" dirty="0"/>
          </a:p>
          <a:p>
            <a:r>
              <a:rPr lang="ja-JP" altLang="en-US" dirty="0"/>
              <a:t>人間の情報伝達能力は低い</a:t>
            </a:r>
            <a:endParaRPr lang="en-US" altLang="ja-JP" dirty="0"/>
          </a:p>
          <a:p>
            <a:pPr lvl="1"/>
            <a:r>
              <a:rPr kumimoji="1" lang="ja-JP" altLang="en-US" dirty="0"/>
              <a:t>文章は毎分</a:t>
            </a:r>
            <a:r>
              <a:rPr kumimoji="1" lang="en-US" altLang="ja-JP" dirty="0"/>
              <a:t>1000</a:t>
            </a:r>
            <a:r>
              <a:rPr kumimoji="1" lang="ja-JP" altLang="en-US" dirty="0"/>
              <a:t>文字程度しか読めない</a:t>
            </a:r>
            <a:endParaRPr kumimoji="1" lang="en-US" altLang="ja-JP" dirty="0"/>
          </a:p>
          <a:p>
            <a:pPr lvl="1"/>
            <a:r>
              <a:rPr kumimoji="1" lang="ja-JP" altLang="en-US" dirty="0"/>
              <a:t>タイピングも毎分</a:t>
            </a:r>
            <a:r>
              <a:rPr lang="en-US" altLang="ja-JP" dirty="0"/>
              <a:t>300</a:t>
            </a:r>
            <a:r>
              <a:rPr lang="ja-JP" altLang="en-US" dirty="0"/>
              <a:t>タイプ程度が限界</a:t>
            </a:r>
            <a:endParaRPr kumimoji="1" lang="en-US" altLang="ja-JP" dirty="0"/>
          </a:p>
          <a:p>
            <a:endParaRPr lang="en-US" altLang="ja-JP" dirty="0"/>
          </a:p>
          <a:p>
            <a:r>
              <a:rPr kumimoji="1" lang="ja-JP" altLang="en-US" dirty="0"/>
              <a:t>人間を使うには大雑把な指示を出して使う</a:t>
            </a:r>
            <a:endParaRPr lang="en-US" altLang="ja-JP" dirty="0"/>
          </a:p>
          <a:p>
            <a:pPr lvl="1"/>
            <a:r>
              <a:rPr kumimoji="1" lang="ja-JP" altLang="en-US" dirty="0"/>
              <a:t>相手に伝わる</a:t>
            </a:r>
            <a:r>
              <a:rPr kumimoji="1" lang="ja-JP" altLang="en-US" dirty="0" err="1"/>
              <a:t>で</a:t>
            </a:r>
            <a:r>
              <a:rPr kumimoji="1" lang="ja-JP" altLang="en-US" dirty="0"/>
              <a:t>あろう文章を考えることが重要</a:t>
            </a:r>
            <a:endParaRPr kumimoji="1" lang="en-US" altLang="ja-JP" dirty="0"/>
          </a:p>
          <a:p>
            <a:pPr lvl="2"/>
            <a:r>
              <a:rPr kumimoji="1" lang="ja-JP" altLang="en-US" dirty="0"/>
              <a:t>お互いが持っている一般常識や、知識を活用して、情報伝達を圧縮している</a:t>
            </a:r>
            <a:endParaRPr kumimoji="1" lang="en-US" altLang="ja-JP" dirty="0"/>
          </a:p>
          <a:p>
            <a:pPr lvl="1"/>
            <a:r>
              <a:rPr kumimoji="1" lang="ja-JP" altLang="en-US" dirty="0"/>
              <a:t>人間にとって簡単なことは、コンピュータにとって極めて難しい</a:t>
            </a:r>
            <a:endParaRPr kumimoji="1" lang="en-US" altLang="ja-JP" dirty="0"/>
          </a:p>
          <a:p>
            <a:pPr lvl="1"/>
            <a:r>
              <a:rPr lang="ja-JP" altLang="en-US" dirty="0"/>
              <a:t>人間はすぐに飽きるので、同じ動作を続けるのが極めて苦手</a:t>
            </a:r>
            <a:endParaRPr kumimoji="1" lang="en-US" altLang="ja-JP" dirty="0"/>
          </a:p>
          <a:p>
            <a:pPr lvl="1"/>
            <a:endParaRPr kumimoji="1" lang="en-US" altLang="ja-JP" dirty="0"/>
          </a:p>
          <a:p>
            <a:endParaRPr kumimoji="1" lang="en-US" altLang="ja-JP" dirty="0"/>
          </a:p>
        </p:txBody>
      </p:sp>
    </p:spTree>
    <p:extLst>
      <p:ext uri="{BB962C8B-B14F-4D97-AF65-F5344CB8AC3E}">
        <p14:creationId xmlns:p14="http://schemas.microsoft.com/office/powerpoint/2010/main" val="3268755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A3192-84F3-40C7-9DFD-D165CDC952AB}"/>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55148DB9-6566-47C6-98E4-1AFA6FDF28E5}"/>
              </a:ext>
            </a:extLst>
          </p:cNvPr>
          <p:cNvSpPr>
            <a:spLocks noGrp="1"/>
          </p:cNvSpPr>
          <p:nvPr>
            <p:ph idx="1"/>
          </p:nvPr>
        </p:nvSpPr>
        <p:spPr/>
        <p:txBody>
          <a:bodyPr/>
          <a:lstStyle/>
          <a:p>
            <a:r>
              <a:rPr kumimoji="1" lang="ja-JP" altLang="en-US" dirty="0"/>
              <a:t>なぜコンピュータを学ばなければならないのか</a:t>
            </a:r>
            <a:endParaRPr kumimoji="1" lang="en-US" altLang="ja-JP" dirty="0"/>
          </a:p>
          <a:p>
            <a:r>
              <a:rPr lang="ja-JP" altLang="en-US" dirty="0"/>
              <a:t>世界経済の変化</a:t>
            </a:r>
            <a:endParaRPr lang="en-US" altLang="ja-JP" dirty="0"/>
          </a:p>
          <a:p>
            <a:r>
              <a:rPr kumimoji="1" lang="ja-JP" altLang="en-US" dirty="0"/>
              <a:t>タユピンコ人の寓話</a:t>
            </a:r>
            <a:endParaRPr kumimoji="1" lang="en-US" altLang="ja-JP" dirty="0"/>
          </a:p>
          <a:p>
            <a:r>
              <a:rPr kumimoji="1" lang="ja-JP" altLang="en-US" dirty="0"/>
              <a:t>お金持ちになるには</a:t>
            </a:r>
            <a:endParaRPr kumimoji="1" lang="en-US" altLang="ja-JP" dirty="0"/>
          </a:p>
          <a:p>
            <a:r>
              <a:rPr kumimoji="1" lang="en-US" altLang="ja-JP" dirty="0"/>
              <a:t>Computational</a:t>
            </a:r>
            <a:r>
              <a:rPr kumimoji="1" lang="ja-JP" altLang="en-US" dirty="0"/>
              <a:t> </a:t>
            </a:r>
            <a:r>
              <a:rPr kumimoji="1" lang="en-US" altLang="ja-JP" dirty="0"/>
              <a:t>Thinking</a:t>
            </a:r>
            <a:r>
              <a:rPr kumimoji="1" lang="ja-JP" altLang="en-US" dirty="0"/>
              <a:t>とは何か？</a:t>
            </a:r>
            <a:endParaRPr kumimoji="1" lang="en-US" altLang="ja-JP" dirty="0">
              <a:solidFill>
                <a:srgbClr val="FF0000"/>
              </a:solidFill>
            </a:endParaRPr>
          </a:p>
          <a:p>
            <a:r>
              <a:rPr lang="ja-JP" altLang="en-US" dirty="0">
                <a:solidFill>
                  <a:srgbClr val="FF0000"/>
                </a:solidFill>
              </a:rPr>
              <a:t>過去から未来へ、産業革命の変遷</a:t>
            </a:r>
            <a:endParaRPr lang="en-US" altLang="ja-JP" dirty="0">
              <a:solidFill>
                <a:srgbClr val="FF0000"/>
              </a:solidFill>
            </a:endParaRPr>
          </a:p>
          <a:p>
            <a:r>
              <a:rPr lang="ja-JP" altLang="en-US" dirty="0"/>
              <a:t>第四次産業革命</a:t>
            </a:r>
            <a:endParaRPr lang="en-US" altLang="ja-JP" dirty="0"/>
          </a:p>
          <a:p>
            <a:r>
              <a:rPr lang="ja-JP" altLang="en-US" dirty="0"/>
              <a:t>余談１：クラウドとは何か？</a:t>
            </a:r>
            <a:endParaRPr lang="en-US" altLang="ja-JP" dirty="0"/>
          </a:p>
          <a:p>
            <a:r>
              <a:rPr lang="ja-JP" altLang="en-US" dirty="0"/>
              <a:t>余談２：人生の攻略法</a:t>
            </a:r>
            <a:endParaRPr lang="en-US" altLang="ja-JP" dirty="0"/>
          </a:p>
          <a:p>
            <a:r>
              <a:rPr lang="ja-JP" altLang="en-US" dirty="0"/>
              <a:t>余談３：</a:t>
            </a:r>
            <a:r>
              <a:rPr lang="en-US" altLang="ja-JP" dirty="0"/>
              <a:t>Boto3</a:t>
            </a:r>
            <a:r>
              <a:rPr lang="ja-JP" altLang="en-US" dirty="0"/>
              <a:t>の</a:t>
            </a:r>
            <a:r>
              <a:rPr lang="en-US" altLang="ja-JP" dirty="0" err="1"/>
              <a:t>MTurk</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243831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6CE60F-7272-42D7-BC68-FFA5B4135947}"/>
              </a:ext>
            </a:extLst>
          </p:cNvPr>
          <p:cNvSpPr>
            <a:spLocks noGrp="1"/>
          </p:cNvSpPr>
          <p:nvPr>
            <p:ph type="title"/>
          </p:nvPr>
        </p:nvSpPr>
        <p:spPr/>
        <p:txBody>
          <a:bodyPr>
            <a:normAutofit fontScale="90000"/>
          </a:bodyPr>
          <a:lstStyle/>
          <a:p>
            <a:r>
              <a:rPr kumimoji="1" lang="ja-JP" altLang="en-US" dirty="0"/>
              <a:t>コンピュータによる産業の変化</a:t>
            </a:r>
          </a:p>
        </p:txBody>
      </p:sp>
      <p:sp>
        <p:nvSpPr>
          <p:cNvPr id="3" name="コンテンツ プレースホルダー 2">
            <a:extLst>
              <a:ext uri="{FF2B5EF4-FFF2-40B4-BE49-F238E27FC236}">
                <a16:creationId xmlns:a16="http://schemas.microsoft.com/office/drawing/2014/main" id="{E886D3B0-7A26-42BC-8796-EC9D105FE4CF}"/>
              </a:ext>
            </a:extLst>
          </p:cNvPr>
          <p:cNvSpPr>
            <a:spLocks noGrp="1"/>
          </p:cNvSpPr>
          <p:nvPr>
            <p:ph idx="1"/>
          </p:nvPr>
        </p:nvSpPr>
        <p:spPr/>
        <p:txBody>
          <a:bodyPr/>
          <a:lstStyle/>
          <a:p>
            <a:r>
              <a:rPr kumimoji="1" lang="ja-JP" altLang="en-US" dirty="0"/>
              <a:t>現在は第四次産業革命が進行中</a:t>
            </a:r>
            <a:endParaRPr kumimoji="1" lang="en-US" altLang="ja-JP" dirty="0"/>
          </a:p>
          <a:p>
            <a:pPr lvl="1"/>
            <a:r>
              <a:rPr lang="ja-JP" altLang="en-US" dirty="0"/>
              <a:t>産業装置に組み込まれたコンピュータが、装置性能を改善</a:t>
            </a:r>
            <a:endParaRPr lang="en-US" altLang="ja-JP" dirty="0"/>
          </a:p>
          <a:p>
            <a:pPr lvl="1"/>
            <a:r>
              <a:rPr lang="ja-JP" altLang="en-US" dirty="0"/>
              <a:t>さらには、他のシステムや装置と連動して協調動作することで、</a:t>
            </a:r>
            <a:br>
              <a:rPr lang="en-US" altLang="ja-JP" dirty="0"/>
            </a:br>
            <a:r>
              <a:rPr lang="ja-JP" altLang="en-US" dirty="0"/>
              <a:t>従来では実現できなかった新しい生産を行えるようになった</a:t>
            </a:r>
          </a:p>
          <a:p>
            <a:pPr lvl="1"/>
            <a:r>
              <a:rPr lang="ja-JP" altLang="en-US" dirty="0"/>
              <a:t>コンピュータそのものの高性能化と、</a:t>
            </a:r>
            <a:br>
              <a:rPr lang="en-US" altLang="ja-JP" dirty="0"/>
            </a:br>
            <a:r>
              <a:rPr lang="en-US" altLang="ja-JP" dirty="0"/>
              <a:t>AI</a:t>
            </a:r>
            <a:r>
              <a:rPr lang="ja-JP" altLang="en-US" dirty="0"/>
              <a:t>技術や、ネットワーク、センサー技術の進歩が引き金</a:t>
            </a:r>
            <a:endParaRPr lang="en-US" altLang="ja-JP" dirty="0"/>
          </a:p>
          <a:p>
            <a:endParaRPr kumimoji="1" lang="en-US" altLang="ja-JP" dirty="0"/>
          </a:p>
          <a:p>
            <a:r>
              <a:rPr lang="ja-JP" altLang="en-US" dirty="0"/>
              <a:t>技術革新により産業がどのように変化してきたかをおさらい</a:t>
            </a:r>
            <a:endParaRPr lang="en-US" altLang="ja-JP" dirty="0"/>
          </a:p>
          <a:p>
            <a:pPr lvl="1"/>
            <a:r>
              <a:rPr lang="ja-JP" altLang="en-US" dirty="0"/>
              <a:t>第一次産業革命から、第四次産業革命をおさらい</a:t>
            </a:r>
            <a:endParaRPr lang="en-US" altLang="ja-JP" dirty="0"/>
          </a:p>
          <a:p>
            <a:pPr lvl="1"/>
            <a:r>
              <a:rPr lang="ja-JP" altLang="en-US" dirty="0"/>
              <a:t>それぞれの間にも色々あるので、直近については別途解説</a:t>
            </a:r>
            <a:endParaRPr lang="en-US" altLang="ja-JP" dirty="0"/>
          </a:p>
          <a:p>
            <a:pPr lvl="1"/>
            <a:endParaRPr kumimoji="1" lang="ja-JP" altLang="en-US" dirty="0"/>
          </a:p>
        </p:txBody>
      </p:sp>
    </p:spTree>
    <p:extLst>
      <p:ext uri="{BB962C8B-B14F-4D97-AF65-F5344CB8AC3E}">
        <p14:creationId xmlns:p14="http://schemas.microsoft.com/office/powerpoint/2010/main" val="1245061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BD2B3E-060E-4CBE-AE54-73D7E0FB2F0F}"/>
              </a:ext>
            </a:extLst>
          </p:cNvPr>
          <p:cNvSpPr>
            <a:spLocks noGrp="1"/>
          </p:cNvSpPr>
          <p:nvPr>
            <p:ph type="title"/>
          </p:nvPr>
        </p:nvSpPr>
        <p:spPr/>
        <p:txBody>
          <a:bodyPr>
            <a:normAutofit fontScale="90000"/>
          </a:bodyPr>
          <a:lstStyle/>
          <a:p>
            <a:r>
              <a:rPr kumimoji="1" lang="ja-JP" altLang="en-US" dirty="0"/>
              <a:t>産業革命の段階</a:t>
            </a:r>
          </a:p>
        </p:txBody>
      </p:sp>
      <p:sp>
        <p:nvSpPr>
          <p:cNvPr id="3" name="コンテンツ プレースホルダー 2">
            <a:extLst>
              <a:ext uri="{FF2B5EF4-FFF2-40B4-BE49-F238E27FC236}">
                <a16:creationId xmlns:a16="http://schemas.microsoft.com/office/drawing/2014/main" id="{018BD4B5-94AE-40A7-8085-311B3E96B709}"/>
              </a:ext>
            </a:extLst>
          </p:cNvPr>
          <p:cNvSpPr>
            <a:spLocks noGrp="1"/>
          </p:cNvSpPr>
          <p:nvPr>
            <p:ph idx="1"/>
          </p:nvPr>
        </p:nvSpPr>
        <p:spPr/>
        <p:txBody>
          <a:bodyPr>
            <a:normAutofit/>
          </a:bodyPr>
          <a:lstStyle/>
          <a:p>
            <a:r>
              <a:rPr kumimoji="1" lang="ja-JP" altLang="en-US" dirty="0"/>
              <a:t>第四次産業革命を説明するために、第一次から第四次を解説</a:t>
            </a:r>
            <a:endParaRPr kumimoji="1" lang="en-US" altLang="ja-JP" dirty="0"/>
          </a:p>
          <a:p>
            <a:pPr lvl="1"/>
            <a:r>
              <a:rPr lang="en-US" altLang="ja-JP" dirty="0"/>
              <a:t>Wikipedia</a:t>
            </a:r>
            <a:r>
              <a:rPr lang="ja-JP" altLang="en-US" dirty="0"/>
              <a:t>調べ</a:t>
            </a:r>
            <a:endParaRPr lang="en-US" altLang="ja-JP" dirty="0"/>
          </a:p>
          <a:p>
            <a:pPr lvl="1"/>
            <a:endParaRPr lang="en-US" altLang="ja-JP" dirty="0"/>
          </a:p>
          <a:p>
            <a:r>
              <a:rPr kumimoji="1" lang="ja-JP" altLang="en-US" dirty="0"/>
              <a:t>第一次産業革命</a:t>
            </a:r>
            <a:endParaRPr kumimoji="1" lang="en-US" altLang="ja-JP" dirty="0"/>
          </a:p>
          <a:p>
            <a:pPr lvl="1"/>
            <a:r>
              <a:rPr kumimoji="1" lang="ja-JP" altLang="en-US" dirty="0"/>
              <a:t>いわゆる教科書に載っている「産業革命」</a:t>
            </a:r>
            <a:endParaRPr kumimoji="1" lang="en-US" altLang="ja-JP" dirty="0"/>
          </a:p>
          <a:p>
            <a:pPr lvl="1"/>
            <a:r>
              <a:rPr kumimoji="1" lang="en-US" altLang="ja-JP" dirty="0"/>
              <a:t>1700</a:t>
            </a:r>
            <a:r>
              <a:rPr kumimoji="1" lang="ja-JP" altLang="en-US" dirty="0"/>
              <a:t>年代後半～</a:t>
            </a:r>
            <a:r>
              <a:rPr kumimoji="1" lang="en-US" altLang="ja-JP" dirty="0"/>
              <a:t>1830</a:t>
            </a:r>
            <a:r>
              <a:rPr kumimoji="1" lang="ja-JP" altLang="en-US" dirty="0"/>
              <a:t>年代</a:t>
            </a:r>
            <a:endParaRPr kumimoji="1" lang="en-US" altLang="ja-JP" dirty="0"/>
          </a:p>
          <a:p>
            <a:pPr lvl="1"/>
            <a:r>
              <a:rPr kumimoji="1" lang="ja-JP" altLang="en-US" dirty="0"/>
              <a:t>石炭、蒸気機関（外燃機関）、自動紡績、自動織機</a:t>
            </a:r>
            <a:endParaRPr kumimoji="1" lang="en-US" altLang="ja-JP" dirty="0"/>
          </a:p>
          <a:p>
            <a:endParaRPr kumimoji="1" lang="en-US" altLang="ja-JP" dirty="0"/>
          </a:p>
          <a:p>
            <a:r>
              <a:rPr kumimoji="1" lang="ja-JP" altLang="en-US" dirty="0"/>
              <a:t>第二次産業革命</a:t>
            </a:r>
            <a:endParaRPr kumimoji="1" lang="en-US" altLang="ja-JP" dirty="0"/>
          </a:p>
          <a:p>
            <a:pPr lvl="1"/>
            <a:r>
              <a:rPr lang="ja-JP" altLang="en-US" dirty="0"/>
              <a:t>石油、内燃機関、規格化、大量生産</a:t>
            </a:r>
            <a:endParaRPr lang="en-US" altLang="ja-JP" dirty="0"/>
          </a:p>
          <a:p>
            <a:pPr lvl="1"/>
            <a:r>
              <a:rPr lang="en-US" altLang="ja-JP" dirty="0"/>
              <a:t>1870</a:t>
            </a:r>
            <a:r>
              <a:rPr lang="ja-JP" altLang="en-US" dirty="0"/>
              <a:t>年代～</a:t>
            </a:r>
            <a:r>
              <a:rPr lang="en-US" altLang="ja-JP" dirty="0"/>
              <a:t>1900</a:t>
            </a:r>
            <a:r>
              <a:rPr lang="ja-JP" altLang="en-US" dirty="0"/>
              <a:t>年代まで（</a:t>
            </a:r>
            <a:r>
              <a:rPr lang="en-US" altLang="ja-JP" dirty="0"/>
              <a:t>WW1</a:t>
            </a:r>
            <a:r>
              <a:rPr lang="ja-JP" altLang="en-US" dirty="0"/>
              <a:t>前まで）</a:t>
            </a:r>
            <a:endParaRPr lang="en-US" altLang="ja-JP" dirty="0"/>
          </a:p>
          <a:p>
            <a:pPr lvl="1"/>
            <a:r>
              <a:rPr lang="en-US" altLang="ja-JP" dirty="0"/>
              <a:t>T</a:t>
            </a:r>
            <a:r>
              <a:rPr lang="ja-JP" altLang="en-US" dirty="0"/>
              <a:t>型フォード、ライン生産</a:t>
            </a:r>
            <a:endParaRPr kumimoji="1" lang="en-US" altLang="ja-JP" dirty="0"/>
          </a:p>
          <a:p>
            <a:endParaRPr kumimoji="1" lang="en-US" altLang="ja-JP" dirty="0"/>
          </a:p>
          <a:p>
            <a:endParaRPr kumimoji="1" lang="en-US" altLang="ja-JP" dirty="0"/>
          </a:p>
          <a:p>
            <a:endParaRPr kumimoji="1" lang="ja-JP" altLang="en-US" dirty="0"/>
          </a:p>
        </p:txBody>
      </p:sp>
      <p:sp>
        <p:nvSpPr>
          <p:cNvPr id="4" name="正方形/長方形 3">
            <a:extLst>
              <a:ext uri="{FF2B5EF4-FFF2-40B4-BE49-F238E27FC236}">
                <a16:creationId xmlns:a16="http://schemas.microsoft.com/office/drawing/2014/main" id="{A05F951F-3B47-42B0-9CDD-E45A9578B078}"/>
              </a:ext>
            </a:extLst>
          </p:cNvPr>
          <p:cNvSpPr/>
          <p:nvPr/>
        </p:nvSpPr>
        <p:spPr>
          <a:xfrm>
            <a:off x="118369" y="6548272"/>
            <a:ext cx="12381390" cy="338554"/>
          </a:xfrm>
          <a:prstGeom prst="rect">
            <a:avLst/>
          </a:prstGeom>
        </p:spPr>
        <p:txBody>
          <a:bodyPr wrap="square">
            <a:spAutoFit/>
          </a:bodyPr>
          <a:lstStyle/>
          <a:p>
            <a:pPr lvl="1"/>
            <a:r>
              <a:rPr lang="en-US" altLang="ja-JP" sz="1600" dirty="0">
                <a:hlinkClick r:id="rId2"/>
              </a:rPr>
              <a:t>https://ja.wikipedia.org/wiki/%E7%AC%AC%E5%9B%9B%E6%AC%A1%E7%94%A3%E6%A5%AD%E9%9D%A9%E5%91%BD</a:t>
            </a:r>
            <a:endParaRPr lang="en-US" altLang="ja-JP" sz="1600" dirty="0"/>
          </a:p>
        </p:txBody>
      </p:sp>
    </p:spTree>
    <p:extLst>
      <p:ext uri="{BB962C8B-B14F-4D97-AF65-F5344CB8AC3E}">
        <p14:creationId xmlns:p14="http://schemas.microsoft.com/office/powerpoint/2010/main" val="3208434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14476C-27EE-41A0-9E9C-D9FA2285259B}"/>
              </a:ext>
            </a:extLst>
          </p:cNvPr>
          <p:cNvSpPr>
            <a:spLocks noGrp="1"/>
          </p:cNvSpPr>
          <p:nvPr>
            <p:ph type="title"/>
          </p:nvPr>
        </p:nvSpPr>
        <p:spPr/>
        <p:txBody>
          <a:bodyPr>
            <a:normAutofit fontScale="90000"/>
          </a:bodyPr>
          <a:lstStyle/>
          <a:p>
            <a:r>
              <a:rPr lang="ja-JP" altLang="en-US" dirty="0"/>
              <a:t>産業革命の段階</a:t>
            </a:r>
            <a:endParaRPr kumimoji="1" lang="ja-JP" altLang="en-US" dirty="0"/>
          </a:p>
        </p:txBody>
      </p:sp>
      <p:sp>
        <p:nvSpPr>
          <p:cNvPr id="3" name="コンテンツ プレースホルダー 2">
            <a:extLst>
              <a:ext uri="{FF2B5EF4-FFF2-40B4-BE49-F238E27FC236}">
                <a16:creationId xmlns:a16="http://schemas.microsoft.com/office/drawing/2014/main" id="{93CD0164-E66C-48C4-91D9-C4232FB2BB09}"/>
              </a:ext>
            </a:extLst>
          </p:cNvPr>
          <p:cNvSpPr>
            <a:spLocks noGrp="1"/>
          </p:cNvSpPr>
          <p:nvPr>
            <p:ph idx="1"/>
          </p:nvPr>
        </p:nvSpPr>
        <p:spPr/>
        <p:txBody>
          <a:bodyPr>
            <a:normAutofit/>
          </a:bodyPr>
          <a:lstStyle/>
          <a:p>
            <a:r>
              <a:rPr kumimoji="1" lang="ja-JP" altLang="en-US" dirty="0"/>
              <a:t>第三次産業革命</a:t>
            </a:r>
            <a:endParaRPr kumimoji="1" lang="en-US" altLang="ja-JP" dirty="0"/>
          </a:p>
          <a:p>
            <a:pPr lvl="1"/>
            <a:r>
              <a:rPr lang="ja-JP" altLang="en-US" dirty="0"/>
              <a:t>コンピュータ、原子力、通信、</a:t>
            </a:r>
            <a:r>
              <a:rPr lang="en-US" altLang="ja-JP" dirty="0"/>
              <a:t>Factory</a:t>
            </a:r>
            <a:r>
              <a:rPr lang="ja-JP" altLang="en-US" dirty="0"/>
              <a:t> </a:t>
            </a:r>
            <a:r>
              <a:rPr lang="en-US" altLang="ja-JP" dirty="0"/>
              <a:t>Automation</a:t>
            </a:r>
          </a:p>
          <a:p>
            <a:pPr lvl="1"/>
            <a:r>
              <a:rPr kumimoji="1" lang="ja-JP" altLang="en-US" dirty="0"/>
              <a:t>省力化</a:t>
            </a:r>
            <a:endParaRPr kumimoji="1" lang="en-US" altLang="ja-JP" dirty="0"/>
          </a:p>
          <a:p>
            <a:pPr lvl="1"/>
            <a:r>
              <a:rPr kumimoji="1" lang="en-US" altLang="ja-JP" dirty="0"/>
              <a:t>1980</a:t>
            </a:r>
            <a:r>
              <a:rPr kumimoji="1" lang="ja-JP" altLang="en-US" dirty="0"/>
              <a:t>年代～</a:t>
            </a:r>
            <a:endParaRPr kumimoji="1" lang="en-US" altLang="ja-JP" dirty="0"/>
          </a:p>
          <a:p>
            <a:endParaRPr kumimoji="1" lang="en-US" altLang="ja-JP" dirty="0"/>
          </a:p>
          <a:p>
            <a:r>
              <a:rPr kumimoji="1" lang="ja-JP" altLang="en-US" dirty="0"/>
              <a:t>第四次産業革命</a:t>
            </a:r>
            <a:endParaRPr kumimoji="1" lang="en-US" altLang="ja-JP" dirty="0"/>
          </a:p>
          <a:p>
            <a:pPr lvl="1"/>
            <a:r>
              <a:rPr kumimoji="1" lang="en-US" altLang="ja-JP" dirty="0"/>
              <a:t>2010</a:t>
            </a:r>
            <a:r>
              <a:rPr kumimoji="1" lang="ja-JP" altLang="en-US" dirty="0"/>
              <a:t>年代～</a:t>
            </a:r>
            <a:endParaRPr kumimoji="1" lang="en-US" altLang="ja-JP" dirty="0"/>
          </a:p>
          <a:p>
            <a:pPr lvl="1"/>
            <a:r>
              <a:rPr kumimoji="1" lang="ja-JP" altLang="en-US" dirty="0"/>
              <a:t>コンピュータの廉価化、インターネットの発展が進行</a:t>
            </a:r>
            <a:br>
              <a:rPr lang="en-US" altLang="ja-JP" dirty="0"/>
            </a:br>
            <a:r>
              <a:rPr lang="ja-JP" altLang="en-US" dirty="0"/>
              <a:t>→ </a:t>
            </a:r>
            <a:r>
              <a:rPr kumimoji="1" lang="en-US" altLang="ja-JP" dirty="0"/>
              <a:t>AI</a:t>
            </a:r>
            <a:r>
              <a:rPr kumimoji="1" lang="ja-JP" altLang="en-US" dirty="0" err="1"/>
              <a:t>、</a:t>
            </a:r>
            <a:r>
              <a:rPr kumimoji="1" lang="ja-JP" altLang="en-US" dirty="0"/>
              <a:t>カスタマイズ生産、</a:t>
            </a:r>
            <a:r>
              <a:rPr kumimoji="1" lang="en-US" altLang="ja-JP" dirty="0"/>
              <a:t>IoT</a:t>
            </a:r>
            <a:r>
              <a:rPr kumimoji="1" lang="ja-JP" altLang="en-US" dirty="0" err="1"/>
              <a:t>、</a:t>
            </a:r>
            <a:r>
              <a:rPr lang="ja-JP" altLang="en-US" dirty="0"/>
              <a:t>クラウド技術が発達</a:t>
            </a:r>
            <a:endParaRPr lang="en-US" altLang="ja-JP" dirty="0"/>
          </a:p>
          <a:p>
            <a:pPr lvl="1"/>
            <a:r>
              <a:rPr lang="ja-JP" altLang="en-US" dirty="0"/>
              <a:t>省力化から自律的へ</a:t>
            </a:r>
            <a:endParaRPr lang="en-US" altLang="ja-JP" dirty="0"/>
          </a:p>
          <a:p>
            <a:pPr lvl="1"/>
            <a:r>
              <a:rPr lang="en-US" altLang="ja-JP" dirty="0" err="1"/>
              <a:t>Industory</a:t>
            </a:r>
            <a:r>
              <a:rPr lang="en-US" altLang="ja-JP" dirty="0"/>
              <a:t> 4.0</a:t>
            </a:r>
            <a:r>
              <a:rPr lang="ja-JP" altLang="en-US" dirty="0"/>
              <a:t>や、ダイバーシティ生産といった新しい考え方</a:t>
            </a:r>
            <a:endParaRPr lang="en-US" altLang="ja-JP" dirty="0"/>
          </a:p>
          <a:p>
            <a:endParaRPr lang="en-US" altLang="ja-JP" dirty="0"/>
          </a:p>
          <a:p>
            <a:r>
              <a:rPr lang="ja-JP" altLang="en-US" dirty="0"/>
              <a:t>産業革命の間の空白期間にもいろいろあるので解説</a:t>
            </a:r>
            <a:endParaRPr lang="en-US" altLang="ja-JP" dirty="0"/>
          </a:p>
          <a:p>
            <a:pPr lvl="1"/>
            <a:endParaRPr lang="en-US" altLang="ja-JP" dirty="0"/>
          </a:p>
          <a:p>
            <a:pPr lvl="1"/>
            <a:endParaRPr kumimoji="1" lang="en-US" altLang="ja-JP" dirty="0"/>
          </a:p>
        </p:txBody>
      </p:sp>
    </p:spTree>
    <p:extLst>
      <p:ext uri="{BB962C8B-B14F-4D97-AF65-F5344CB8AC3E}">
        <p14:creationId xmlns:p14="http://schemas.microsoft.com/office/powerpoint/2010/main" val="514127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135491-132A-4EA1-8043-3D7C336D366C}"/>
              </a:ext>
            </a:extLst>
          </p:cNvPr>
          <p:cNvSpPr>
            <a:spLocks noGrp="1"/>
          </p:cNvSpPr>
          <p:nvPr>
            <p:ph type="title"/>
          </p:nvPr>
        </p:nvSpPr>
        <p:spPr/>
        <p:txBody>
          <a:bodyPr>
            <a:normAutofit fontScale="90000"/>
          </a:bodyPr>
          <a:lstStyle/>
          <a:p>
            <a:r>
              <a:rPr kumimoji="1" lang="ja-JP" altLang="en-US" dirty="0"/>
              <a:t>自己紹介</a:t>
            </a:r>
          </a:p>
        </p:txBody>
      </p:sp>
      <p:sp>
        <p:nvSpPr>
          <p:cNvPr id="3" name="コンテンツ プレースホルダー 2">
            <a:extLst>
              <a:ext uri="{FF2B5EF4-FFF2-40B4-BE49-F238E27FC236}">
                <a16:creationId xmlns:a16="http://schemas.microsoft.com/office/drawing/2014/main" id="{72E8099C-FED3-482C-90F3-E93A862A0032}"/>
              </a:ext>
            </a:extLst>
          </p:cNvPr>
          <p:cNvSpPr>
            <a:spLocks noGrp="1"/>
          </p:cNvSpPr>
          <p:nvPr>
            <p:ph idx="1"/>
          </p:nvPr>
        </p:nvSpPr>
        <p:spPr/>
        <p:txBody>
          <a:bodyPr/>
          <a:lstStyle/>
          <a:p>
            <a:r>
              <a:rPr kumimoji="1" lang="en-US" altLang="ja-JP" dirty="0"/>
              <a:t>Vein</a:t>
            </a:r>
            <a:r>
              <a:rPr kumimoji="1" lang="ja-JP" altLang="en-US" dirty="0"/>
              <a:t>という自社サービスをリリースした</a:t>
            </a:r>
            <a:endParaRPr kumimoji="1" lang="en-US" altLang="ja-JP" dirty="0"/>
          </a:p>
          <a:p>
            <a:pPr lvl="1"/>
            <a:r>
              <a:rPr lang="ja-JP" altLang="en-US" dirty="0"/>
              <a:t>チームで使うための、ニュース閲覧サービス</a:t>
            </a:r>
            <a:endParaRPr kumimoji="1" lang="ja-JP" altLang="en-US" dirty="0"/>
          </a:p>
        </p:txBody>
      </p:sp>
      <p:pic>
        <p:nvPicPr>
          <p:cNvPr id="5" name="図 4">
            <a:extLst>
              <a:ext uri="{FF2B5EF4-FFF2-40B4-BE49-F238E27FC236}">
                <a16:creationId xmlns:a16="http://schemas.microsoft.com/office/drawing/2014/main" id="{0A603AE6-AA61-480C-AE3C-D06013A8225D}"/>
              </a:ext>
            </a:extLst>
          </p:cNvPr>
          <p:cNvPicPr>
            <a:picLocks noChangeAspect="1"/>
          </p:cNvPicPr>
          <p:nvPr/>
        </p:nvPicPr>
        <p:blipFill>
          <a:blip r:embed="rId2"/>
          <a:stretch>
            <a:fillRect/>
          </a:stretch>
        </p:blipFill>
        <p:spPr>
          <a:xfrm>
            <a:off x="2301265" y="1822772"/>
            <a:ext cx="6967169" cy="4904887"/>
          </a:xfrm>
          <a:prstGeom prst="rect">
            <a:avLst/>
          </a:prstGeom>
        </p:spPr>
      </p:pic>
      <p:sp>
        <p:nvSpPr>
          <p:cNvPr id="6" name="正方形/長方形 5">
            <a:extLst>
              <a:ext uri="{FF2B5EF4-FFF2-40B4-BE49-F238E27FC236}">
                <a16:creationId xmlns:a16="http://schemas.microsoft.com/office/drawing/2014/main" id="{40F10C94-335D-4668-87E7-19F96CE1E12A}"/>
              </a:ext>
            </a:extLst>
          </p:cNvPr>
          <p:cNvSpPr/>
          <p:nvPr/>
        </p:nvSpPr>
        <p:spPr>
          <a:xfrm>
            <a:off x="9138867" y="6489184"/>
            <a:ext cx="3053133" cy="646331"/>
          </a:xfrm>
          <a:prstGeom prst="rect">
            <a:avLst/>
          </a:prstGeom>
        </p:spPr>
        <p:txBody>
          <a:bodyPr wrap="square">
            <a:spAutoFit/>
          </a:bodyPr>
          <a:lstStyle/>
          <a:p>
            <a:pPr algn="r"/>
            <a:r>
              <a:rPr lang="ja-JP" altLang="en-US" dirty="0">
                <a:hlinkClick r:id="rId3"/>
              </a:rPr>
              <a:t>https://open.vein.space</a:t>
            </a:r>
            <a:endParaRPr lang="en-US" altLang="ja-JP" dirty="0"/>
          </a:p>
          <a:p>
            <a:endParaRPr lang="ja-JP" altLang="en-US" dirty="0"/>
          </a:p>
        </p:txBody>
      </p:sp>
    </p:spTree>
    <p:extLst>
      <p:ext uri="{BB962C8B-B14F-4D97-AF65-F5344CB8AC3E}">
        <p14:creationId xmlns:p14="http://schemas.microsoft.com/office/powerpoint/2010/main" val="1357243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6E8D5-547C-40F4-B562-F6407F774ACE}"/>
              </a:ext>
            </a:extLst>
          </p:cNvPr>
          <p:cNvSpPr>
            <a:spLocks noGrp="1"/>
          </p:cNvSpPr>
          <p:nvPr>
            <p:ph type="title"/>
          </p:nvPr>
        </p:nvSpPr>
        <p:spPr/>
        <p:txBody>
          <a:bodyPr>
            <a:normAutofit fontScale="90000"/>
          </a:bodyPr>
          <a:lstStyle/>
          <a:p>
            <a:r>
              <a:rPr kumimoji="1" lang="ja-JP" altLang="en-US" dirty="0"/>
              <a:t>時代の変化１</a:t>
            </a:r>
          </a:p>
        </p:txBody>
      </p:sp>
      <p:sp>
        <p:nvSpPr>
          <p:cNvPr id="3" name="コンテンツ プレースホルダー 2">
            <a:extLst>
              <a:ext uri="{FF2B5EF4-FFF2-40B4-BE49-F238E27FC236}">
                <a16:creationId xmlns:a16="http://schemas.microsoft.com/office/drawing/2014/main" id="{AAEE78EF-066F-4A82-94AB-8F5C7CFB1B7F}"/>
              </a:ext>
            </a:extLst>
          </p:cNvPr>
          <p:cNvSpPr>
            <a:spLocks noGrp="1"/>
          </p:cNvSpPr>
          <p:nvPr>
            <p:ph idx="1"/>
          </p:nvPr>
        </p:nvSpPr>
        <p:spPr>
          <a:xfrm>
            <a:off x="838200" y="1134207"/>
            <a:ext cx="10515600" cy="5587267"/>
          </a:xfrm>
        </p:spPr>
        <p:txBody>
          <a:bodyPr>
            <a:normAutofit fontScale="92500" lnSpcReduction="20000"/>
          </a:bodyPr>
          <a:lstStyle/>
          <a:p>
            <a:pPr fontAlgn="base"/>
            <a:r>
              <a:rPr lang="ja-JP" altLang="en-US" dirty="0"/>
              <a:t>重機の発明</a:t>
            </a:r>
          </a:p>
          <a:p>
            <a:pPr lvl="1" fontAlgn="base"/>
            <a:r>
              <a:rPr lang="ja-JP" altLang="en-US" dirty="0"/>
              <a:t>肉体労働の簡易化</a:t>
            </a:r>
          </a:p>
          <a:p>
            <a:pPr fontAlgn="base"/>
            <a:r>
              <a:rPr lang="ja-JP" altLang="en-US" dirty="0"/>
              <a:t>規格化</a:t>
            </a:r>
          </a:p>
          <a:p>
            <a:pPr lvl="1" fontAlgn="base"/>
            <a:r>
              <a:rPr lang="ja-JP" altLang="en-US" dirty="0"/>
              <a:t>第二次大戦、大量生産、総力戦</a:t>
            </a:r>
          </a:p>
          <a:p>
            <a:pPr lvl="1" fontAlgn="base"/>
            <a:r>
              <a:rPr lang="ja-JP" altLang="en-US" dirty="0"/>
              <a:t>スプリングフィールド</a:t>
            </a:r>
            <a:r>
              <a:rPr lang="en-US" altLang="ja-JP" dirty="0"/>
              <a:t>M1</a:t>
            </a:r>
            <a:r>
              <a:rPr lang="ja-JP" altLang="en-US" dirty="0"/>
              <a:t>ガーランド</a:t>
            </a:r>
          </a:p>
          <a:p>
            <a:pPr lvl="1" fontAlgn="base"/>
            <a:r>
              <a:rPr lang="ja-JP" altLang="en-US" dirty="0"/>
              <a:t>鍛冶屋（一人で一気通貫で全部作る人）が消えた</a:t>
            </a:r>
          </a:p>
          <a:p>
            <a:pPr lvl="1" fontAlgn="base"/>
            <a:r>
              <a:rPr lang="ja-JP" altLang="en-US" dirty="0"/>
              <a:t>製図屋は増えた、職工は増えた</a:t>
            </a:r>
          </a:p>
          <a:p>
            <a:pPr fontAlgn="base"/>
            <a:r>
              <a:rPr lang="ja-JP" altLang="en-US" dirty="0"/>
              <a:t>規格化＋重機＋物流＝コンテナの発明</a:t>
            </a:r>
          </a:p>
          <a:p>
            <a:pPr lvl="1" fontAlgn="base"/>
            <a:r>
              <a:rPr lang="ja-JP" altLang="en-US" dirty="0"/>
              <a:t>ベトナム戦争のころ</a:t>
            </a:r>
          </a:p>
          <a:p>
            <a:pPr lvl="1" fontAlgn="base"/>
            <a:r>
              <a:rPr lang="ja-JP" altLang="en-US" dirty="0"/>
              <a:t>バラ積みから、コンテナへ、世界の物流が大幅改善</a:t>
            </a:r>
          </a:p>
          <a:p>
            <a:pPr lvl="1" fontAlgn="base"/>
            <a:r>
              <a:rPr lang="ja-JP" altLang="en-US" dirty="0"/>
              <a:t>港湾労働者がいなくなった</a:t>
            </a:r>
            <a:endParaRPr lang="en-US" altLang="ja-JP" dirty="0"/>
          </a:p>
          <a:p>
            <a:pPr lvl="1" fontAlgn="base"/>
            <a:r>
              <a:rPr lang="ja-JP" altLang="en-US" dirty="0"/>
              <a:t>船のオーナー、船員、トラックは増えた</a:t>
            </a:r>
          </a:p>
          <a:p>
            <a:pPr fontAlgn="base"/>
            <a:r>
              <a:rPr lang="ja-JP" altLang="en-US" dirty="0"/>
              <a:t>メインフレーム、アポロ計画 </a:t>
            </a:r>
            <a:r>
              <a:rPr lang="en-US" altLang="ja-JP" dirty="0"/>
              <a:t>60</a:t>
            </a:r>
            <a:r>
              <a:rPr lang="ja-JP" altLang="en-US" dirty="0"/>
              <a:t>年代</a:t>
            </a:r>
          </a:p>
          <a:p>
            <a:pPr lvl="1" fontAlgn="base"/>
            <a:r>
              <a:rPr lang="ja-JP" altLang="en-US" dirty="0"/>
              <a:t>統計、集計の電子化</a:t>
            </a:r>
          </a:p>
          <a:p>
            <a:pPr lvl="1" fontAlgn="base"/>
            <a:r>
              <a:rPr lang="en-US" altLang="ja-JP" dirty="0"/>
              <a:t>Human Computer</a:t>
            </a:r>
            <a:r>
              <a:rPr lang="ja-JP" altLang="en-US" dirty="0"/>
              <a:t>の消失</a:t>
            </a:r>
          </a:p>
          <a:p>
            <a:pPr lvl="1" fontAlgn="base"/>
            <a:r>
              <a:rPr lang="ja-JP" altLang="en-US" dirty="0"/>
              <a:t>電子回路の生産</a:t>
            </a:r>
          </a:p>
          <a:p>
            <a:endParaRPr kumimoji="1" lang="ja-JP" altLang="en-US" dirty="0"/>
          </a:p>
        </p:txBody>
      </p:sp>
      <p:pic>
        <p:nvPicPr>
          <p:cNvPr id="11266" name="Picture 2" descr="[ãã«ã¯ ã¬ãã³ã½ã³]ã®ã³ã³ããç©èª">
            <a:extLst>
              <a:ext uri="{FF2B5EF4-FFF2-40B4-BE49-F238E27FC236}">
                <a16:creationId xmlns:a16="http://schemas.microsoft.com/office/drawing/2014/main" id="{64F10580-B4AF-4FF5-90F9-256CE4E5A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3718" y="3171038"/>
            <a:ext cx="2412657" cy="348649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arand.jpg">
            <a:extLst>
              <a:ext uri="{FF2B5EF4-FFF2-40B4-BE49-F238E27FC236}">
                <a16:creationId xmlns:a16="http://schemas.microsoft.com/office/drawing/2014/main" id="{631D0ED3-EEA2-4731-9BEE-53C7A670E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644" y="1285825"/>
            <a:ext cx="4348232" cy="83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409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8C161F-B1F6-41AA-9A13-C38FAE92E823}"/>
              </a:ext>
            </a:extLst>
          </p:cNvPr>
          <p:cNvSpPr>
            <a:spLocks noGrp="1"/>
          </p:cNvSpPr>
          <p:nvPr>
            <p:ph type="title"/>
          </p:nvPr>
        </p:nvSpPr>
        <p:spPr/>
        <p:txBody>
          <a:bodyPr>
            <a:normAutofit fontScale="90000"/>
          </a:bodyPr>
          <a:lstStyle/>
          <a:p>
            <a:r>
              <a:rPr kumimoji="1" lang="ja-JP" altLang="en-US" dirty="0"/>
              <a:t>時代の変化</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1BE80F96-1F66-45F6-9A6E-5731980FDFDC}"/>
              </a:ext>
            </a:extLst>
          </p:cNvPr>
          <p:cNvSpPr>
            <a:spLocks noGrp="1"/>
          </p:cNvSpPr>
          <p:nvPr>
            <p:ph idx="1"/>
          </p:nvPr>
        </p:nvSpPr>
        <p:spPr/>
        <p:txBody>
          <a:bodyPr/>
          <a:lstStyle/>
          <a:p>
            <a:pPr fontAlgn="base"/>
            <a:r>
              <a:rPr lang="ja-JP" altLang="en-US" dirty="0"/>
              <a:t>パーソナルコンピュータ＋プリンタ  </a:t>
            </a:r>
            <a:r>
              <a:rPr lang="en-US" altLang="ja-JP" dirty="0"/>
              <a:t>70</a:t>
            </a:r>
            <a:r>
              <a:rPr lang="ja-JP" altLang="en-US" dirty="0"/>
              <a:t>年代（</a:t>
            </a:r>
            <a:r>
              <a:rPr lang="en-US" altLang="ja-JP" dirty="0"/>
              <a:t>Apple2</a:t>
            </a:r>
            <a:r>
              <a:rPr lang="ja-JP" altLang="en-US" dirty="0"/>
              <a:t>とか）</a:t>
            </a:r>
          </a:p>
          <a:p>
            <a:pPr lvl="1" fontAlgn="base"/>
            <a:r>
              <a:rPr lang="ja-JP" altLang="en-US" dirty="0"/>
              <a:t>ロケットサイエンティストのマーケット供給</a:t>
            </a:r>
          </a:p>
          <a:p>
            <a:pPr lvl="2" fontAlgn="base"/>
            <a:r>
              <a:rPr lang="en-US" altLang="ja-JP" dirty="0"/>
              <a:t>NASA</a:t>
            </a:r>
            <a:r>
              <a:rPr lang="ja-JP" altLang="en-US" dirty="0"/>
              <a:t>がアポロ計画を終了したことにより、</a:t>
            </a:r>
            <a:r>
              <a:rPr lang="en-US" altLang="ja-JP" dirty="0"/>
              <a:t>NASA</a:t>
            </a:r>
            <a:r>
              <a:rPr lang="ja-JP" altLang="en-US" dirty="0"/>
              <a:t>の科学者が市場に放出された</a:t>
            </a:r>
          </a:p>
          <a:p>
            <a:pPr lvl="1" fontAlgn="base"/>
            <a:r>
              <a:rPr lang="ja-JP" altLang="en-US" dirty="0"/>
              <a:t>コンピュータが大企業から中小企業へ</a:t>
            </a:r>
          </a:p>
          <a:p>
            <a:pPr lvl="1" fontAlgn="base"/>
            <a:r>
              <a:rPr lang="ja-JP" altLang="en-US" dirty="0"/>
              <a:t>手動経理、タイピスト、清書係が消えた</a:t>
            </a:r>
          </a:p>
          <a:p>
            <a:pPr lvl="1" fontAlgn="base"/>
            <a:endParaRPr lang="ja-JP" altLang="en-US" dirty="0"/>
          </a:p>
          <a:p>
            <a:pPr fontAlgn="base"/>
            <a:r>
              <a:rPr lang="ja-JP" altLang="en-US" dirty="0"/>
              <a:t>パーソナルコンピュータ </a:t>
            </a:r>
            <a:r>
              <a:rPr lang="en-US" altLang="ja-JP" dirty="0"/>
              <a:t>80</a:t>
            </a:r>
            <a:r>
              <a:rPr lang="ja-JP" altLang="en-US" dirty="0"/>
              <a:t>年代（</a:t>
            </a:r>
            <a:r>
              <a:rPr lang="en-US" altLang="ja-JP" dirty="0"/>
              <a:t>DOS/V</a:t>
            </a:r>
            <a:r>
              <a:rPr lang="ja-JP" altLang="en-US" dirty="0"/>
              <a:t>互換機）</a:t>
            </a:r>
          </a:p>
          <a:p>
            <a:pPr lvl="1" fontAlgn="base"/>
            <a:r>
              <a:rPr lang="en-US" altLang="ja-JP" dirty="0"/>
              <a:t>Factory Automation</a:t>
            </a:r>
            <a:r>
              <a:rPr lang="ja-JP" altLang="en-US" dirty="0" err="1"/>
              <a:t>、</a:t>
            </a:r>
            <a:r>
              <a:rPr lang="ja-JP" altLang="en-US" dirty="0"/>
              <a:t>産業の電子化</a:t>
            </a:r>
          </a:p>
          <a:p>
            <a:pPr lvl="1" fontAlgn="base"/>
            <a:r>
              <a:rPr lang="ja-JP" altLang="en-US" dirty="0"/>
              <a:t>大量生産において熟練工が不要に</a:t>
            </a:r>
          </a:p>
          <a:p>
            <a:pPr lvl="1" fontAlgn="base"/>
            <a:r>
              <a:rPr lang="ja-JP" altLang="en-US" dirty="0"/>
              <a:t>プログラマーの一般職業化</a:t>
            </a:r>
          </a:p>
          <a:p>
            <a:endParaRPr kumimoji="1" lang="ja-JP" altLang="en-US" dirty="0"/>
          </a:p>
        </p:txBody>
      </p:sp>
    </p:spTree>
    <p:extLst>
      <p:ext uri="{BB962C8B-B14F-4D97-AF65-F5344CB8AC3E}">
        <p14:creationId xmlns:p14="http://schemas.microsoft.com/office/powerpoint/2010/main" val="819103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25D151-F666-440A-A254-BFD6505FAE46}"/>
              </a:ext>
            </a:extLst>
          </p:cNvPr>
          <p:cNvSpPr>
            <a:spLocks noGrp="1"/>
          </p:cNvSpPr>
          <p:nvPr>
            <p:ph type="title"/>
          </p:nvPr>
        </p:nvSpPr>
        <p:spPr/>
        <p:txBody>
          <a:bodyPr>
            <a:normAutofit fontScale="90000"/>
          </a:bodyPr>
          <a:lstStyle/>
          <a:p>
            <a:r>
              <a:rPr kumimoji="1" lang="ja-JP" altLang="en-US" dirty="0"/>
              <a:t>時代の変化３</a:t>
            </a:r>
          </a:p>
        </p:txBody>
      </p:sp>
      <p:sp>
        <p:nvSpPr>
          <p:cNvPr id="3" name="コンテンツ プレースホルダー 2">
            <a:extLst>
              <a:ext uri="{FF2B5EF4-FFF2-40B4-BE49-F238E27FC236}">
                <a16:creationId xmlns:a16="http://schemas.microsoft.com/office/drawing/2014/main" id="{C3A0ED3C-CB4C-4544-A6C0-F29CE2F61F41}"/>
              </a:ext>
            </a:extLst>
          </p:cNvPr>
          <p:cNvSpPr>
            <a:spLocks noGrp="1"/>
          </p:cNvSpPr>
          <p:nvPr>
            <p:ph idx="1"/>
          </p:nvPr>
        </p:nvSpPr>
        <p:spPr>
          <a:xfrm>
            <a:off x="838200" y="1134207"/>
            <a:ext cx="10883900" cy="5587267"/>
          </a:xfrm>
        </p:spPr>
        <p:txBody>
          <a:bodyPr>
            <a:normAutofit fontScale="92500" lnSpcReduction="10000"/>
          </a:bodyPr>
          <a:lstStyle/>
          <a:p>
            <a:r>
              <a:rPr lang="ja-JP" altLang="en-US" dirty="0"/>
              <a:t>ネットワーク化 </a:t>
            </a:r>
            <a:r>
              <a:rPr lang="en-US" altLang="ja-JP" dirty="0"/>
              <a:t>90</a:t>
            </a:r>
            <a:r>
              <a:rPr lang="ja-JP" altLang="en-US" dirty="0"/>
              <a:t>年代</a:t>
            </a:r>
          </a:p>
          <a:p>
            <a:pPr lvl="1"/>
            <a:r>
              <a:rPr lang="ja-JP" altLang="en-US" dirty="0"/>
              <a:t>メッセンジャーボーイの消失</a:t>
            </a:r>
            <a:endParaRPr lang="en-US" altLang="ja-JP" dirty="0"/>
          </a:p>
          <a:p>
            <a:pPr lvl="1"/>
            <a:r>
              <a:rPr kumimoji="1" lang="ja-JP" altLang="en-US" dirty="0"/>
              <a:t>株式の立会所の電子化</a:t>
            </a:r>
            <a:endParaRPr kumimoji="1" lang="en-US" altLang="ja-JP" dirty="0"/>
          </a:p>
          <a:p>
            <a:pPr lvl="2"/>
            <a:r>
              <a:rPr lang="en-US" altLang="ja-JP" dirty="0"/>
              <a:t>20</a:t>
            </a:r>
            <a:r>
              <a:rPr lang="ja-JP" altLang="en-US" dirty="0"/>
              <a:t>年かけて、立会所は消滅</a:t>
            </a:r>
            <a:endParaRPr kumimoji="1" lang="en-US" altLang="ja-JP" dirty="0"/>
          </a:p>
          <a:p>
            <a:pPr fontAlgn="base"/>
            <a:endParaRPr lang="en-US" altLang="ja-JP" dirty="0"/>
          </a:p>
          <a:p>
            <a:pPr fontAlgn="base"/>
            <a:r>
              <a:rPr lang="ja-JP" altLang="en-US" dirty="0"/>
              <a:t>コンピュータの低コスト化、モバイル化、</a:t>
            </a:r>
            <a:r>
              <a:rPr lang="en-US" altLang="ja-JP" dirty="0"/>
              <a:t>NW</a:t>
            </a:r>
            <a:r>
              <a:rPr lang="ja-JP" altLang="en-US" dirty="0"/>
              <a:t>コストの低減 </a:t>
            </a:r>
            <a:r>
              <a:rPr lang="en-US" altLang="ja-JP" dirty="0"/>
              <a:t>2000</a:t>
            </a:r>
            <a:r>
              <a:rPr lang="ja-JP" altLang="en-US" dirty="0"/>
              <a:t>年代</a:t>
            </a:r>
          </a:p>
          <a:p>
            <a:pPr lvl="1" fontAlgn="base"/>
            <a:r>
              <a:rPr lang="ja-JP" altLang="en-US" dirty="0"/>
              <a:t>レンタルビデオ屋の消失、デジカメにより写真屋の消失</a:t>
            </a:r>
          </a:p>
          <a:p>
            <a:pPr lvl="1" fontAlgn="base"/>
            <a:r>
              <a:rPr lang="en-US" altLang="ja-JP" dirty="0"/>
              <a:t>2008</a:t>
            </a:r>
            <a:r>
              <a:rPr lang="ja-JP" altLang="en-US" dirty="0"/>
              <a:t>年、リーマンショック</a:t>
            </a:r>
          </a:p>
          <a:p>
            <a:pPr lvl="2" fontAlgn="base"/>
            <a:r>
              <a:rPr lang="ja-JP" altLang="en-US" dirty="0"/>
              <a:t>金融業界が抱えていた、クオンツが市中に放出</a:t>
            </a:r>
          </a:p>
          <a:p>
            <a:pPr lvl="2" fontAlgn="base"/>
            <a:r>
              <a:rPr lang="ja-JP" altLang="en-US" dirty="0"/>
              <a:t>金融取引のシステムが、インターネット上のサービスに普及、</a:t>
            </a:r>
            <a:r>
              <a:rPr lang="en-US" altLang="ja-JP" dirty="0"/>
              <a:t>RTB</a:t>
            </a:r>
            <a:r>
              <a:rPr lang="ja-JP" altLang="en-US" dirty="0"/>
              <a:t>広告の発明</a:t>
            </a:r>
            <a:endParaRPr lang="en-US" altLang="ja-JP" dirty="0"/>
          </a:p>
          <a:p>
            <a:pPr lvl="2" fontAlgn="base"/>
            <a:endParaRPr lang="ja-JP" altLang="en-US" dirty="0"/>
          </a:p>
          <a:p>
            <a:pPr fontAlgn="base"/>
            <a:r>
              <a:rPr lang="en-US" altLang="ja-JP" dirty="0"/>
              <a:t>IoT</a:t>
            </a:r>
            <a:r>
              <a:rPr lang="ja-JP" altLang="en-US" dirty="0" err="1"/>
              <a:t>、</a:t>
            </a:r>
            <a:r>
              <a:rPr lang="en-US" altLang="ja-JP" dirty="0"/>
              <a:t>AI</a:t>
            </a:r>
            <a:r>
              <a:rPr lang="ja-JP" altLang="en-US" dirty="0"/>
              <a:t>化、所有から共有、購買から</a:t>
            </a:r>
            <a:r>
              <a:rPr lang="en-US" altLang="ja-JP" dirty="0"/>
              <a:t>Subscription</a:t>
            </a:r>
            <a:r>
              <a:rPr lang="ja-JP" altLang="en-US" dirty="0"/>
              <a:t>　</a:t>
            </a:r>
            <a:r>
              <a:rPr lang="en-US" altLang="ja-JP" dirty="0"/>
              <a:t>2010</a:t>
            </a:r>
            <a:r>
              <a:rPr lang="ja-JP" altLang="en-US" dirty="0"/>
              <a:t>年</a:t>
            </a:r>
          </a:p>
          <a:p>
            <a:pPr lvl="1" fontAlgn="base"/>
            <a:r>
              <a:rPr lang="ja-JP" altLang="en-US" dirty="0"/>
              <a:t>監視、モニタリング、認知にかかわる知的産業は真っ先に消える</a:t>
            </a:r>
          </a:p>
          <a:p>
            <a:pPr lvl="1" fontAlgn="base"/>
            <a:r>
              <a:rPr lang="ja-JP" altLang="en-US" dirty="0"/>
              <a:t>認知がメインで、</a:t>
            </a:r>
            <a:r>
              <a:rPr lang="en-US" altLang="ja-JP" dirty="0"/>
              <a:t>IO</a:t>
            </a:r>
            <a:r>
              <a:rPr lang="ja-JP" altLang="en-US" dirty="0"/>
              <a:t>がデジタル化されたものは消えやすい</a:t>
            </a:r>
          </a:p>
          <a:p>
            <a:pPr lvl="2" fontAlgn="base"/>
            <a:r>
              <a:rPr lang="ja-JP" altLang="en-US" dirty="0"/>
              <a:t>運転手、読影医</a:t>
            </a:r>
          </a:p>
          <a:p>
            <a:pPr lvl="1"/>
            <a:endParaRPr kumimoji="1" lang="en-US" altLang="ja-JP" dirty="0"/>
          </a:p>
          <a:p>
            <a:pPr lvl="1"/>
            <a:endParaRPr kumimoji="1" lang="ja-JP" altLang="en-US" dirty="0"/>
          </a:p>
        </p:txBody>
      </p:sp>
      <p:pic>
        <p:nvPicPr>
          <p:cNvPr id="12290" name="Picture 2" descr="1980å¹´ä»£ã®ç«ä¼å ´é¢¨æ¯">
            <a:extLst>
              <a:ext uri="{FF2B5EF4-FFF2-40B4-BE49-F238E27FC236}">
                <a16:creationId xmlns:a16="http://schemas.microsoft.com/office/drawing/2014/main" id="{DF5A083A-9513-4E26-BD5E-E1BD70145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624" y="365126"/>
            <a:ext cx="2381250"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7C37F75F-D0C2-4384-B7FE-4763CF047D23}"/>
              </a:ext>
            </a:extLst>
          </p:cNvPr>
          <p:cNvSpPr/>
          <p:nvPr/>
        </p:nvSpPr>
        <p:spPr>
          <a:xfrm>
            <a:off x="4728594" y="6492874"/>
            <a:ext cx="7463406" cy="646331"/>
          </a:xfrm>
          <a:prstGeom prst="rect">
            <a:avLst/>
          </a:prstGeom>
        </p:spPr>
        <p:txBody>
          <a:bodyPr wrap="square">
            <a:spAutoFit/>
          </a:bodyPr>
          <a:lstStyle/>
          <a:p>
            <a:pPr algn="r"/>
            <a:r>
              <a:rPr lang="ja-JP" altLang="en-US" dirty="0">
                <a:hlinkClick r:id="rId4"/>
              </a:rPr>
              <a:t>https://www.jpx.co.jp/corporate/about-jpx/history/01-02.html</a:t>
            </a:r>
            <a:endParaRPr lang="en-US" altLang="ja-JP" dirty="0"/>
          </a:p>
          <a:p>
            <a:pPr algn="r"/>
            <a:endParaRPr lang="ja-JP" altLang="en-US" dirty="0"/>
          </a:p>
        </p:txBody>
      </p:sp>
      <p:pic>
        <p:nvPicPr>
          <p:cNvPr id="12292" name="Picture 4" descr="ãæ±è¨¼ãã®ç»åæ¤ç´¢çµæ">
            <a:extLst>
              <a:ext uri="{FF2B5EF4-FFF2-40B4-BE49-F238E27FC236}">
                <a16:creationId xmlns:a16="http://schemas.microsoft.com/office/drawing/2014/main" id="{C7106ED9-7C8B-4189-AE45-31DEE0DB3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3378" y="365126"/>
            <a:ext cx="23114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6E195A4A-DE61-4BA6-94C5-9AF9C8E1102D}"/>
              </a:ext>
            </a:extLst>
          </p:cNvPr>
          <p:cNvSpPr/>
          <p:nvPr/>
        </p:nvSpPr>
        <p:spPr>
          <a:xfrm>
            <a:off x="9285414" y="978536"/>
            <a:ext cx="373380" cy="373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9679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A3192-84F3-40C7-9DFD-D165CDC952AB}"/>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55148DB9-6566-47C6-98E4-1AFA6FDF28E5}"/>
              </a:ext>
            </a:extLst>
          </p:cNvPr>
          <p:cNvSpPr>
            <a:spLocks noGrp="1"/>
          </p:cNvSpPr>
          <p:nvPr>
            <p:ph idx="1"/>
          </p:nvPr>
        </p:nvSpPr>
        <p:spPr/>
        <p:txBody>
          <a:bodyPr/>
          <a:lstStyle/>
          <a:p>
            <a:r>
              <a:rPr kumimoji="1" lang="ja-JP" altLang="en-US" dirty="0"/>
              <a:t>なぜコンピュータを学ばなければならないのか</a:t>
            </a:r>
            <a:endParaRPr kumimoji="1" lang="en-US" altLang="ja-JP" dirty="0"/>
          </a:p>
          <a:p>
            <a:r>
              <a:rPr lang="ja-JP" altLang="en-US" dirty="0"/>
              <a:t>世界経済の変化</a:t>
            </a:r>
            <a:endParaRPr lang="en-US" altLang="ja-JP" dirty="0"/>
          </a:p>
          <a:p>
            <a:r>
              <a:rPr kumimoji="1" lang="ja-JP" altLang="en-US" dirty="0"/>
              <a:t>タユピンコ人の寓話</a:t>
            </a:r>
            <a:endParaRPr kumimoji="1" lang="en-US" altLang="ja-JP" dirty="0"/>
          </a:p>
          <a:p>
            <a:r>
              <a:rPr kumimoji="1" lang="ja-JP" altLang="en-US" dirty="0"/>
              <a:t>お金持ちになるには</a:t>
            </a:r>
            <a:endParaRPr kumimoji="1" lang="en-US" altLang="ja-JP" dirty="0"/>
          </a:p>
          <a:p>
            <a:r>
              <a:rPr kumimoji="1" lang="en-US" altLang="ja-JP" dirty="0"/>
              <a:t>Computational</a:t>
            </a:r>
            <a:r>
              <a:rPr kumimoji="1" lang="ja-JP" altLang="en-US" dirty="0"/>
              <a:t> </a:t>
            </a:r>
            <a:r>
              <a:rPr kumimoji="1" lang="en-US" altLang="ja-JP" dirty="0"/>
              <a:t>Thinking</a:t>
            </a:r>
            <a:r>
              <a:rPr kumimoji="1" lang="ja-JP" altLang="en-US" dirty="0"/>
              <a:t>とは何か？</a:t>
            </a:r>
            <a:endParaRPr kumimoji="1" lang="en-US" altLang="ja-JP" dirty="0"/>
          </a:p>
          <a:p>
            <a:r>
              <a:rPr lang="ja-JP" altLang="en-US" dirty="0"/>
              <a:t>過去から未来へ、産業革命の変遷</a:t>
            </a:r>
            <a:endParaRPr lang="en-US" altLang="ja-JP" dirty="0"/>
          </a:p>
          <a:p>
            <a:r>
              <a:rPr lang="ja-JP" altLang="en-US" dirty="0">
                <a:solidFill>
                  <a:srgbClr val="FF0000"/>
                </a:solidFill>
              </a:rPr>
              <a:t>第四次産業革命</a:t>
            </a:r>
            <a:endParaRPr lang="en-US" altLang="ja-JP" dirty="0">
              <a:solidFill>
                <a:srgbClr val="FF0000"/>
              </a:solidFill>
            </a:endParaRPr>
          </a:p>
          <a:p>
            <a:r>
              <a:rPr lang="ja-JP" altLang="en-US" dirty="0"/>
              <a:t>余談１：クラウドとは何か？</a:t>
            </a:r>
            <a:endParaRPr lang="en-US" altLang="ja-JP" dirty="0"/>
          </a:p>
          <a:p>
            <a:r>
              <a:rPr lang="ja-JP" altLang="en-US" dirty="0"/>
              <a:t>余談２：人生の攻略法</a:t>
            </a:r>
            <a:endParaRPr lang="en-US" altLang="ja-JP" dirty="0"/>
          </a:p>
          <a:p>
            <a:r>
              <a:rPr lang="ja-JP" altLang="en-US" dirty="0"/>
              <a:t>余談３：</a:t>
            </a:r>
            <a:r>
              <a:rPr lang="en-US" altLang="ja-JP" dirty="0"/>
              <a:t>Boto3</a:t>
            </a:r>
            <a:r>
              <a:rPr lang="ja-JP" altLang="en-US" dirty="0"/>
              <a:t>の</a:t>
            </a:r>
            <a:r>
              <a:rPr lang="en-US" altLang="ja-JP" dirty="0" err="1"/>
              <a:t>MTurk</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080355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CB611-6B17-4946-AF9E-5D299421644A}"/>
              </a:ext>
            </a:extLst>
          </p:cNvPr>
          <p:cNvSpPr>
            <a:spLocks noGrp="1"/>
          </p:cNvSpPr>
          <p:nvPr>
            <p:ph type="title"/>
          </p:nvPr>
        </p:nvSpPr>
        <p:spPr/>
        <p:txBody>
          <a:bodyPr>
            <a:normAutofit fontScale="90000"/>
          </a:bodyPr>
          <a:lstStyle/>
          <a:p>
            <a:r>
              <a:rPr kumimoji="1" lang="ja-JP" altLang="en-US" dirty="0"/>
              <a:t>第四次産業革命とは何か？</a:t>
            </a:r>
          </a:p>
        </p:txBody>
      </p:sp>
      <p:sp>
        <p:nvSpPr>
          <p:cNvPr id="3" name="コンテンツ プレースホルダー 2">
            <a:extLst>
              <a:ext uri="{FF2B5EF4-FFF2-40B4-BE49-F238E27FC236}">
                <a16:creationId xmlns:a16="http://schemas.microsoft.com/office/drawing/2014/main" id="{BB31BAA0-4335-4543-9233-F8504903FD61}"/>
              </a:ext>
            </a:extLst>
          </p:cNvPr>
          <p:cNvSpPr>
            <a:spLocks noGrp="1"/>
          </p:cNvSpPr>
          <p:nvPr>
            <p:ph idx="1"/>
          </p:nvPr>
        </p:nvSpPr>
        <p:spPr/>
        <p:txBody>
          <a:bodyPr>
            <a:normAutofit/>
          </a:bodyPr>
          <a:lstStyle/>
          <a:p>
            <a:pPr fontAlgn="base"/>
            <a:r>
              <a:rPr lang="ja-JP" altLang="en-US" dirty="0"/>
              <a:t>コンピュータの性能上昇、小型化、無線通信、</a:t>
            </a:r>
            <a:br>
              <a:rPr lang="en-US" altLang="ja-JP" dirty="0"/>
            </a:br>
            <a:r>
              <a:rPr lang="ja-JP" altLang="en-US" dirty="0"/>
              <a:t>機械学習、データ蓄積の複合的な要因によって発生</a:t>
            </a:r>
          </a:p>
          <a:p>
            <a:endParaRPr kumimoji="1" lang="en-US" altLang="ja-JP" dirty="0"/>
          </a:p>
          <a:p>
            <a:r>
              <a:rPr lang="ja-JP" altLang="en-US" dirty="0"/>
              <a:t>工場そのものがプログラマブル・自立稼働になる</a:t>
            </a:r>
            <a:endParaRPr lang="en-US" altLang="ja-JP" dirty="0"/>
          </a:p>
          <a:p>
            <a:pPr lvl="1"/>
            <a:r>
              <a:rPr kumimoji="1" lang="ja-JP" altLang="en-US" dirty="0"/>
              <a:t>大量生産の時代</a:t>
            </a:r>
            <a:endParaRPr kumimoji="1" lang="en-US" altLang="ja-JP" dirty="0"/>
          </a:p>
          <a:p>
            <a:pPr lvl="2"/>
            <a:r>
              <a:rPr kumimoji="1" lang="ja-JP" altLang="en-US" dirty="0"/>
              <a:t>ライン生産で同一の製品を大量に作る</a:t>
            </a:r>
            <a:endParaRPr kumimoji="1" lang="en-US" altLang="ja-JP" dirty="0"/>
          </a:p>
          <a:p>
            <a:pPr lvl="1"/>
            <a:endParaRPr lang="en-US" altLang="ja-JP" dirty="0"/>
          </a:p>
          <a:p>
            <a:pPr lvl="1"/>
            <a:r>
              <a:rPr kumimoji="1" lang="ja-JP" altLang="en-US" dirty="0"/>
              <a:t>少量多品種生産の時代</a:t>
            </a:r>
            <a:endParaRPr kumimoji="1" lang="en-US" altLang="ja-JP" dirty="0"/>
          </a:p>
          <a:p>
            <a:pPr lvl="2"/>
            <a:r>
              <a:rPr lang="ja-JP" altLang="en-US" dirty="0"/>
              <a:t>カスタマイズした製品を作ることで、売上を伸ばす</a:t>
            </a:r>
            <a:endParaRPr lang="en-US" altLang="ja-JP" dirty="0"/>
          </a:p>
          <a:p>
            <a:pPr lvl="2"/>
            <a:r>
              <a:rPr lang="ja-JP" altLang="en-US" dirty="0"/>
              <a:t>セル生産、一人屋台生産</a:t>
            </a:r>
            <a:endParaRPr lang="en-US" altLang="ja-JP" dirty="0"/>
          </a:p>
          <a:p>
            <a:pPr lvl="2"/>
            <a:endParaRPr lang="en-US" altLang="ja-JP" dirty="0"/>
          </a:p>
          <a:p>
            <a:pPr lvl="1"/>
            <a:r>
              <a:rPr kumimoji="1" lang="ja-JP" altLang="en-US" dirty="0"/>
              <a:t>完全カスタマイズ生産の時代（第四次産業革命、</a:t>
            </a:r>
            <a:r>
              <a:rPr kumimoji="1" lang="en-US" altLang="ja-JP" dirty="0"/>
              <a:t>Industry4.0</a:t>
            </a:r>
            <a:r>
              <a:rPr kumimoji="1" lang="ja-JP" altLang="en-US" dirty="0"/>
              <a:t>）</a:t>
            </a:r>
            <a:endParaRPr lang="en-US" altLang="ja-JP" dirty="0"/>
          </a:p>
          <a:p>
            <a:pPr lvl="2"/>
            <a:r>
              <a:rPr lang="ja-JP" altLang="en-US" dirty="0"/>
              <a:t>工場にデータを納品すると自動で製品が出来上がる</a:t>
            </a:r>
            <a:endParaRPr lang="en-US" altLang="ja-JP" dirty="0"/>
          </a:p>
          <a:p>
            <a:pPr lvl="2"/>
            <a:r>
              <a:rPr lang="en-US" altLang="ja-JP" dirty="0"/>
              <a:t>3D</a:t>
            </a:r>
            <a:r>
              <a:rPr lang="ja-JP" altLang="en-US" dirty="0"/>
              <a:t>プリンタ、カッティングプロッター、自動裁縫、</a:t>
            </a:r>
            <a:r>
              <a:rPr lang="en-US" altLang="ja-JP" dirty="0" err="1"/>
              <a:t>etc</a:t>
            </a:r>
            <a:endParaRPr kumimoji="1" lang="ja-JP" altLang="en-US" dirty="0"/>
          </a:p>
        </p:txBody>
      </p:sp>
    </p:spTree>
    <p:extLst>
      <p:ext uri="{BB962C8B-B14F-4D97-AF65-F5344CB8AC3E}">
        <p14:creationId xmlns:p14="http://schemas.microsoft.com/office/powerpoint/2010/main" val="2113467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9B0C03-C028-4DE8-92A6-2958AE01D801}"/>
              </a:ext>
            </a:extLst>
          </p:cNvPr>
          <p:cNvSpPr>
            <a:spLocks noGrp="1"/>
          </p:cNvSpPr>
          <p:nvPr>
            <p:ph type="title"/>
          </p:nvPr>
        </p:nvSpPr>
        <p:spPr/>
        <p:txBody>
          <a:bodyPr>
            <a:normAutofit fontScale="90000"/>
          </a:bodyPr>
          <a:lstStyle/>
          <a:p>
            <a:r>
              <a:rPr kumimoji="1" lang="en-US" altLang="ja-JP" dirty="0"/>
              <a:t>booth(</a:t>
            </a:r>
            <a:r>
              <a:rPr kumimoji="1" lang="en-US" altLang="ja-JP" dirty="0" err="1"/>
              <a:t>pixivFactory</a:t>
            </a:r>
            <a:r>
              <a:rPr kumimoji="1" lang="en-US" altLang="ja-JP" dirty="0"/>
              <a:t>)</a:t>
            </a:r>
            <a:r>
              <a:rPr kumimoji="1" lang="ja-JP" altLang="en-US" dirty="0"/>
              <a:t>の例</a:t>
            </a:r>
          </a:p>
        </p:txBody>
      </p:sp>
      <p:sp>
        <p:nvSpPr>
          <p:cNvPr id="3" name="コンテンツ プレースホルダー 2">
            <a:extLst>
              <a:ext uri="{FF2B5EF4-FFF2-40B4-BE49-F238E27FC236}">
                <a16:creationId xmlns:a16="http://schemas.microsoft.com/office/drawing/2014/main" id="{54C39E50-F775-4B64-8C18-EEEF8138601F}"/>
              </a:ext>
            </a:extLst>
          </p:cNvPr>
          <p:cNvSpPr>
            <a:spLocks noGrp="1"/>
          </p:cNvSpPr>
          <p:nvPr>
            <p:ph idx="1"/>
          </p:nvPr>
        </p:nvSpPr>
        <p:spPr/>
        <p:txBody>
          <a:bodyPr/>
          <a:lstStyle/>
          <a:p>
            <a:endParaRPr kumimoji="1" lang="ja-JP" altLang="en-US" dirty="0"/>
          </a:p>
        </p:txBody>
      </p:sp>
      <p:pic>
        <p:nvPicPr>
          <p:cNvPr id="5" name="図 4">
            <a:extLst>
              <a:ext uri="{FF2B5EF4-FFF2-40B4-BE49-F238E27FC236}">
                <a16:creationId xmlns:a16="http://schemas.microsoft.com/office/drawing/2014/main" id="{C252EC93-25E9-4B18-AC7A-CBD35DF11B92}"/>
              </a:ext>
            </a:extLst>
          </p:cNvPr>
          <p:cNvPicPr>
            <a:picLocks noChangeAspect="1"/>
          </p:cNvPicPr>
          <p:nvPr/>
        </p:nvPicPr>
        <p:blipFill>
          <a:blip r:embed="rId2"/>
          <a:stretch>
            <a:fillRect/>
          </a:stretch>
        </p:blipFill>
        <p:spPr>
          <a:xfrm>
            <a:off x="196677" y="902623"/>
            <a:ext cx="11798646" cy="5592986"/>
          </a:xfrm>
          <a:prstGeom prst="rect">
            <a:avLst/>
          </a:prstGeom>
        </p:spPr>
      </p:pic>
      <p:sp>
        <p:nvSpPr>
          <p:cNvPr id="4" name="正方形/長方形 3">
            <a:extLst>
              <a:ext uri="{FF2B5EF4-FFF2-40B4-BE49-F238E27FC236}">
                <a16:creationId xmlns:a16="http://schemas.microsoft.com/office/drawing/2014/main" id="{D4341758-DF2D-4259-AE07-72E5CDDE077A}"/>
              </a:ext>
            </a:extLst>
          </p:cNvPr>
          <p:cNvSpPr/>
          <p:nvPr/>
        </p:nvSpPr>
        <p:spPr>
          <a:xfrm>
            <a:off x="9375203" y="6495609"/>
            <a:ext cx="2816797" cy="646331"/>
          </a:xfrm>
          <a:prstGeom prst="rect">
            <a:avLst/>
          </a:prstGeom>
        </p:spPr>
        <p:txBody>
          <a:bodyPr wrap="none">
            <a:spAutoFit/>
          </a:bodyPr>
          <a:lstStyle/>
          <a:p>
            <a:r>
              <a:rPr lang="ja-JP" altLang="en-US" dirty="0">
                <a:hlinkClick r:id="rId3"/>
              </a:rPr>
              <a:t>https://factory.pixiv.net/</a:t>
            </a:r>
            <a:endParaRPr lang="en-US" altLang="ja-JP" dirty="0"/>
          </a:p>
          <a:p>
            <a:endParaRPr lang="ja-JP" altLang="en-US" dirty="0"/>
          </a:p>
        </p:txBody>
      </p:sp>
    </p:spTree>
    <p:extLst>
      <p:ext uri="{BB962C8B-B14F-4D97-AF65-F5344CB8AC3E}">
        <p14:creationId xmlns:p14="http://schemas.microsoft.com/office/powerpoint/2010/main" val="1574064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AA3D4-3F80-454C-8D8F-F045C0D5024D}"/>
              </a:ext>
            </a:extLst>
          </p:cNvPr>
          <p:cNvSpPr>
            <a:spLocks noGrp="1"/>
          </p:cNvSpPr>
          <p:nvPr>
            <p:ph type="title"/>
          </p:nvPr>
        </p:nvSpPr>
        <p:spPr/>
        <p:txBody>
          <a:bodyPr>
            <a:normAutofit fontScale="90000"/>
          </a:bodyPr>
          <a:lstStyle/>
          <a:p>
            <a:r>
              <a:rPr lang="en-US" altLang="ja-JP" dirty="0"/>
              <a:t>KADOKAWA</a:t>
            </a:r>
            <a:r>
              <a:rPr lang="ja-JP" altLang="en-US" dirty="0"/>
              <a:t>の埼玉工場（建設中）</a:t>
            </a:r>
            <a:endParaRPr kumimoji="1" lang="ja-JP" altLang="en-US" dirty="0"/>
          </a:p>
        </p:txBody>
      </p:sp>
      <p:sp>
        <p:nvSpPr>
          <p:cNvPr id="3" name="コンテンツ プレースホルダー 2">
            <a:extLst>
              <a:ext uri="{FF2B5EF4-FFF2-40B4-BE49-F238E27FC236}">
                <a16:creationId xmlns:a16="http://schemas.microsoft.com/office/drawing/2014/main" id="{22D2AF58-C69D-47D8-AADA-6F13F24C1269}"/>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7B09EDD9-F95A-4DDD-8E06-5F40C3EC5777}"/>
              </a:ext>
            </a:extLst>
          </p:cNvPr>
          <p:cNvPicPr>
            <a:picLocks noChangeAspect="1"/>
          </p:cNvPicPr>
          <p:nvPr/>
        </p:nvPicPr>
        <p:blipFill>
          <a:blip r:embed="rId2"/>
          <a:stretch>
            <a:fillRect/>
          </a:stretch>
        </p:blipFill>
        <p:spPr>
          <a:xfrm>
            <a:off x="2928937" y="847725"/>
            <a:ext cx="6581775" cy="6010275"/>
          </a:xfrm>
          <a:prstGeom prst="rect">
            <a:avLst/>
          </a:prstGeom>
        </p:spPr>
      </p:pic>
      <p:sp>
        <p:nvSpPr>
          <p:cNvPr id="5" name="正方形/長方形 4">
            <a:extLst>
              <a:ext uri="{FF2B5EF4-FFF2-40B4-BE49-F238E27FC236}">
                <a16:creationId xmlns:a16="http://schemas.microsoft.com/office/drawing/2014/main" id="{9FFA8C2B-1F18-40DF-B054-DA0944857797}"/>
              </a:ext>
            </a:extLst>
          </p:cNvPr>
          <p:cNvSpPr/>
          <p:nvPr/>
        </p:nvSpPr>
        <p:spPr>
          <a:xfrm>
            <a:off x="4459550" y="6534834"/>
            <a:ext cx="7732450" cy="584775"/>
          </a:xfrm>
          <a:prstGeom prst="rect">
            <a:avLst/>
          </a:prstGeom>
        </p:spPr>
        <p:txBody>
          <a:bodyPr wrap="square">
            <a:spAutoFit/>
          </a:bodyPr>
          <a:lstStyle/>
          <a:p>
            <a:pPr algn="r"/>
            <a:r>
              <a:rPr lang="ja-JP" altLang="en-US" sz="1600" dirty="0">
                <a:hlinkClick r:id="rId3"/>
              </a:rPr>
              <a:t>https://www.nikkei.com/article/DGXMZO26357790R30C18A1X35000/</a:t>
            </a:r>
            <a:endParaRPr lang="en-US" altLang="ja-JP" sz="1600" dirty="0"/>
          </a:p>
          <a:p>
            <a:pPr algn="r"/>
            <a:endParaRPr lang="ja-JP" altLang="en-US" sz="1600" dirty="0"/>
          </a:p>
        </p:txBody>
      </p:sp>
    </p:spTree>
    <p:extLst>
      <p:ext uri="{BB962C8B-B14F-4D97-AF65-F5344CB8AC3E}">
        <p14:creationId xmlns:p14="http://schemas.microsoft.com/office/powerpoint/2010/main" val="2147569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C32F9-DFB4-406D-A00C-1851C13E6049}"/>
              </a:ext>
            </a:extLst>
          </p:cNvPr>
          <p:cNvSpPr>
            <a:spLocks noGrp="1"/>
          </p:cNvSpPr>
          <p:nvPr>
            <p:ph type="title"/>
          </p:nvPr>
        </p:nvSpPr>
        <p:spPr/>
        <p:txBody>
          <a:bodyPr>
            <a:normAutofit fontScale="90000"/>
          </a:bodyPr>
          <a:lstStyle/>
          <a:p>
            <a:r>
              <a:rPr kumimoji="1" lang="ja-JP" altLang="en-US" dirty="0"/>
              <a:t>第四次産業革命のネック</a:t>
            </a:r>
          </a:p>
        </p:txBody>
      </p:sp>
      <p:sp>
        <p:nvSpPr>
          <p:cNvPr id="3" name="コンテンツ プレースホルダー 2">
            <a:extLst>
              <a:ext uri="{FF2B5EF4-FFF2-40B4-BE49-F238E27FC236}">
                <a16:creationId xmlns:a16="http://schemas.microsoft.com/office/drawing/2014/main" id="{234C5395-F710-4D86-8223-AC57924C83F2}"/>
              </a:ext>
            </a:extLst>
          </p:cNvPr>
          <p:cNvSpPr>
            <a:spLocks noGrp="1"/>
          </p:cNvSpPr>
          <p:nvPr>
            <p:ph idx="1"/>
          </p:nvPr>
        </p:nvSpPr>
        <p:spPr>
          <a:xfrm>
            <a:off x="838200" y="976184"/>
            <a:ext cx="10515600" cy="5652618"/>
          </a:xfrm>
        </p:spPr>
        <p:txBody>
          <a:bodyPr/>
          <a:lstStyle/>
          <a:p>
            <a:r>
              <a:rPr kumimoji="1" lang="ja-JP" altLang="en-US" dirty="0"/>
              <a:t>生産はデータに基づいて自動化されるが設計がネック</a:t>
            </a:r>
            <a:endParaRPr kumimoji="1" lang="en-US" altLang="ja-JP" dirty="0"/>
          </a:p>
          <a:p>
            <a:r>
              <a:rPr kumimoji="1" lang="ja-JP" altLang="en-US" dirty="0"/>
              <a:t>設計の自動化も始まっている</a:t>
            </a:r>
            <a:endParaRPr kumimoji="1" lang="en-US" altLang="ja-JP" dirty="0"/>
          </a:p>
          <a:p>
            <a:endParaRPr lang="en-US" altLang="ja-JP" dirty="0"/>
          </a:p>
          <a:p>
            <a:r>
              <a:rPr kumimoji="1" lang="ja-JP" altLang="en-US" dirty="0"/>
              <a:t>トポロジー最適化</a:t>
            </a:r>
            <a:endParaRPr kumimoji="1" lang="en-US" altLang="ja-JP" dirty="0"/>
          </a:p>
          <a:p>
            <a:pPr lvl="1"/>
            <a:r>
              <a:rPr lang="en-US" altLang="ja-JP" dirty="0"/>
              <a:t>3D</a:t>
            </a:r>
            <a:r>
              <a:rPr lang="ja-JP" altLang="en-US" dirty="0"/>
              <a:t>プリンター等に向けた、機能と性能を両立して自動設計する手法</a:t>
            </a:r>
            <a:endParaRPr kumimoji="1" lang="en-US" altLang="ja-JP" dirty="0"/>
          </a:p>
          <a:p>
            <a:endParaRPr kumimoji="1" lang="ja-JP" altLang="en-US" dirty="0"/>
          </a:p>
        </p:txBody>
      </p:sp>
      <p:pic>
        <p:nvPicPr>
          <p:cNvPr id="11266" name="Picture 2" descr="https://pbs.twimg.com/media/De0PT1QVQAA8lVT.jpg:small">
            <a:extLst>
              <a:ext uri="{FF2B5EF4-FFF2-40B4-BE49-F238E27FC236}">
                <a16:creationId xmlns:a16="http://schemas.microsoft.com/office/drawing/2014/main" id="{0BBD06DE-C7B6-4646-A250-0F758546F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3586163"/>
            <a:ext cx="4762500"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56216716-7563-42F4-BDA3-88E2415F7930}"/>
              </a:ext>
            </a:extLst>
          </p:cNvPr>
          <p:cNvSpPr/>
          <p:nvPr/>
        </p:nvSpPr>
        <p:spPr>
          <a:xfrm>
            <a:off x="381000" y="6329690"/>
            <a:ext cx="6096000" cy="523220"/>
          </a:xfrm>
          <a:prstGeom prst="rect">
            <a:avLst/>
          </a:prstGeom>
        </p:spPr>
        <p:txBody>
          <a:bodyPr>
            <a:spAutoFit/>
          </a:bodyPr>
          <a:lstStyle/>
          <a:p>
            <a:pPr algn="ctr"/>
            <a:r>
              <a:rPr lang="ja-JP" altLang="en-US" sz="1400" dirty="0">
                <a:hlinkClick r:id="rId3"/>
              </a:rPr>
              <a:t>https://tech.nikkeibp.co.jp/dm/atcl/mag/15/00195/022100008/</a:t>
            </a:r>
            <a:endParaRPr lang="en-US" altLang="ja-JP" sz="1400" dirty="0"/>
          </a:p>
          <a:p>
            <a:pPr algn="ctr"/>
            <a:endParaRPr lang="ja-JP" altLang="en-US" sz="1400" dirty="0"/>
          </a:p>
        </p:txBody>
      </p:sp>
      <p:sp>
        <p:nvSpPr>
          <p:cNvPr id="5" name="正方形/長方形 4">
            <a:extLst>
              <a:ext uri="{FF2B5EF4-FFF2-40B4-BE49-F238E27FC236}">
                <a16:creationId xmlns:a16="http://schemas.microsoft.com/office/drawing/2014/main" id="{45F60399-3CA5-49B6-91DB-DAB94B6BAF91}"/>
              </a:ext>
            </a:extLst>
          </p:cNvPr>
          <p:cNvSpPr/>
          <p:nvPr/>
        </p:nvSpPr>
        <p:spPr>
          <a:xfrm>
            <a:off x="6832000" y="6418702"/>
            <a:ext cx="4325223" cy="523220"/>
          </a:xfrm>
          <a:prstGeom prst="rect">
            <a:avLst/>
          </a:prstGeom>
        </p:spPr>
        <p:txBody>
          <a:bodyPr wrap="none">
            <a:spAutoFit/>
          </a:bodyPr>
          <a:lstStyle/>
          <a:p>
            <a:pPr algn="ctr"/>
            <a:r>
              <a:rPr lang="ja-JP" altLang="en-US" sz="1400" dirty="0">
                <a:hlinkClick r:id="rId4"/>
              </a:rPr>
              <a:t>https://www.nikkan.co.jp/articles/view/00481801</a:t>
            </a:r>
            <a:endParaRPr lang="en-US" altLang="ja-JP" sz="1400" dirty="0"/>
          </a:p>
          <a:p>
            <a:pPr algn="ctr"/>
            <a:endParaRPr lang="ja-JP" altLang="en-US" sz="1400" dirty="0"/>
          </a:p>
        </p:txBody>
      </p:sp>
      <p:pic>
        <p:nvPicPr>
          <p:cNvPr id="1026" name="Picture 2" descr="https://d1z3vv7o7vo5tt.cloudfront.net/small/article/img4_file5b4f11064da49.jpg">
            <a:extLst>
              <a:ext uri="{FF2B5EF4-FFF2-40B4-BE49-F238E27FC236}">
                <a16:creationId xmlns:a16="http://schemas.microsoft.com/office/drawing/2014/main" id="{7D69ED99-7A15-427D-9C40-70977B399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0633" y="3587062"/>
            <a:ext cx="4167958" cy="278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7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C32F9-DFB4-406D-A00C-1851C13E6049}"/>
              </a:ext>
            </a:extLst>
          </p:cNvPr>
          <p:cNvSpPr>
            <a:spLocks noGrp="1"/>
          </p:cNvSpPr>
          <p:nvPr>
            <p:ph type="title"/>
          </p:nvPr>
        </p:nvSpPr>
        <p:spPr/>
        <p:txBody>
          <a:bodyPr>
            <a:normAutofit fontScale="90000"/>
          </a:bodyPr>
          <a:lstStyle/>
          <a:p>
            <a:r>
              <a:rPr kumimoji="1" lang="ja-JP" altLang="en-US" dirty="0"/>
              <a:t>東大の梅谷先生</a:t>
            </a:r>
          </a:p>
        </p:txBody>
      </p:sp>
      <p:pic>
        <p:nvPicPr>
          <p:cNvPr id="5" name="図 4">
            <a:extLst>
              <a:ext uri="{FF2B5EF4-FFF2-40B4-BE49-F238E27FC236}">
                <a16:creationId xmlns:a16="http://schemas.microsoft.com/office/drawing/2014/main" id="{B9940331-616D-4944-B455-34D5084F0C19}"/>
              </a:ext>
            </a:extLst>
          </p:cNvPr>
          <p:cNvPicPr>
            <a:picLocks noChangeAspect="1"/>
          </p:cNvPicPr>
          <p:nvPr/>
        </p:nvPicPr>
        <p:blipFill>
          <a:blip r:embed="rId2"/>
          <a:stretch>
            <a:fillRect/>
          </a:stretch>
        </p:blipFill>
        <p:spPr>
          <a:xfrm>
            <a:off x="312366" y="1333669"/>
            <a:ext cx="5687218" cy="3180352"/>
          </a:xfrm>
          <a:prstGeom prst="rect">
            <a:avLst/>
          </a:prstGeom>
        </p:spPr>
      </p:pic>
      <p:sp>
        <p:nvSpPr>
          <p:cNvPr id="7" name="テキスト ボックス 6">
            <a:extLst>
              <a:ext uri="{FF2B5EF4-FFF2-40B4-BE49-F238E27FC236}">
                <a16:creationId xmlns:a16="http://schemas.microsoft.com/office/drawing/2014/main" id="{553B1926-815C-44E4-9FAD-092C637AAFFC}"/>
              </a:ext>
            </a:extLst>
          </p:cNvPr>
          <p:cNvSpPr txBox="1"/>
          <p:nvPr/>
        </p:nvSpPr>
        <p:spPr>
          <a:xfrm>
            <a:off x="62941" y="4514021"/>
            <a:ext cx="6033059" cy="1661993"/>
          </a:xfrm>
          <a:prstGeom prst="rect">
            <a:avLst/>
          </a:prstGeom>
          <a:noFill/>
        </p:spPr>
        <p:txBody>
          <a:bodyPr wrap="square" rtlCol="0">
            <a:spAutoFit/>
          </a:bodyPr>
          <a:lstStyle/>
          <a:p>
            <a:pPr algn="ctr"/>
            <a:r>
              <a:rPr lang="en-US" altLang="ja-JP" sz="1600" dirty="0"/>
              <a:t>Interactive Resonance Simulation </a:t>
            </a:r>
            <a:br>
              <a:rPr lang="en-US" altLang="ja-JP" sz="1600" dirty="0"/>
            </a:br>
            <a:r>
              <a:rPr lang="en-US" altLang="ja-JP" sz="1600" dirty="0"/>
              <a:t>for Free-form Print-wind Instrument Design</a:t>
            </a:r>
            <a:endParaRPr kumimoji="1" lang="en-US" altLang="ja-JP" sz="1600" dirty="0"/>
          </a:p>
          <a:p>
            <a:pPr algn="ctr"/>
            <a:br>
              <a:rPr kumimoji="1" lang="en-US" altLang="ja-JP" dirty="0"/>
            </a:br>
            <a:r>
              <a:rPr kumimoji="1" lang="ja-JP" altLang="en-US" dirty="0"/>
              <a:t>正しい音が鳴るオカリナの設計支援</a:t>
            </a:r>
            <a:endParaRPr kumimoji="1" lang="en-US" altLang="ja-JP" sz="1200" dirty="0"/>
          </a:p>
          <a:p>
            <a:pPr algn="ctr"/>
            <a:r>
              <a:rPr lang="en-US" altLang="ja-JP" sz="1600" dirty="0">
                <a:hlinkClick r:id="rId3"/>
              </a:rPr>
              <a:t>https://www.youtube.com/watch?v=dWHYLqcCPuU</a:t>
            </a:r>
            <a:endParaRPr lang="en-US" altLang="ja-JP" sz="1600" dirty="0"/>
          </a:p>
          <a:p>
            <a:pPr algn="ctr"/>
            <a:endParaRPr kumimoji="1" lang="ja-JP" altLang="en-US" dirty="0"/>
          </a:p>
        </p:txBody>
      </p:sp>
      <p:pic>
        <p:nvPicPr>
          <p:cNvPr id="11" name="図 10">
            <a:extLst>
              <a:ext uri="{FF2B5EF4-FFF2-40B4-BE49-F238E27FC236}">
                <a16:creationId xmlns:a16="http://schemas.microsoft.com/office/drawing/2014/main" id="{60722A1A-386F-4482-B9CD-B88C21B07EC9}"/>
              </a:ext>
            </a:extLst>
          </p:cNvPr>
          <p:cNvPicPr>
            <a:picLocks noChangeAspect="1"/>
          </p:cNvPicPr>
          <p:nvPr/>
        </p:nvPicPr>
        <p:blipFill>
          <a:blip r:embed="rId4"/>
          <a:stretch>
            <a:fillRect/>
          </a:stretch>
        </p:blipFill>
        <p:spPr>
          <a:xfrm>
            <a:off x="6924188" y="1064713"/>
            <a:ext cx="4845359" cy="3449308"/>
          </a:xfrm>
          <a:prstGeom prst="rect">
            <a:avLst/>
          </a:prstGeom>
        </p:spPr>
      </p:pic>
      <p:sp>
        <p:nvSpPr>
          <p:cNvPr id="12" name="正方形/長方形 11">
            <a:extLst>
              <a:ext uri="{FF2B5EF4-FFF2-40B4-BE49-F238E27FC236}">
                <a16:creationId xmlns:a16="http://schemas.microsoft.com/office/drawing/2014/main" id="{998A6029-CEEC-4421-89FA-0066A086B376}"/>
              </a:ext>
            </a:extLst>
          </p:cNvPr>
          <p:cNvSpPr/>
          <p:nvPr/>
        </p:nvSpPr>
        <p:spPr>
          <a:xfrm>
            <a:off x="3970823" y="6211669"/>
            <a:ext cx="4057521" cy="646331"/>
          </a:xfrm>
          <a:prstGeom prst="rect">
            <a:avLst/>
          </a:prstGeom>
        </p:spPr>
        <p:txBody>
          <a:bodyPr wrap="none">
            <a:spAutoFit/>
          </a:bodyPr>
          <a:lstStyle/>
          <a:p>
            <a:r>
              <a:rPr lang="ja-JP" altLang="en-US" dirty="0">
                <a:hlinkClick r:id="rId5"/>
              </a:rPr>
              <a:t>http://www.nobuyuki-umetani.com/</a:t>
            </a:r>
            <a:endParaRPr lang="en-US" altLang="ja-JP" dirty="0"/>
          </a:p>
          <a:p>
            <a:endParaRPr lang="ja-JP" altLang="en-US" dirty="0"/>
          </a:p>
        </p:txBody>
      </p:sp>
      <p:sp>
        <p:nvSpPr>
          <p:cNvPr id="13" name="テキスト ボックス 12">
            <a:extLst>
              <a:ext uri="{FF2B5EF4-FFF2-40B4-BE49-F238E27FC236}">
                <a16:creationId xmlns:a16="http://schemas.microsoft.com/office/drawing/2014/main" id="{671092ED-2B75-43FA-B20E-1776C1485FA9}"/>
              </a:ext>
            </a:extLst>
          </p:cNvPr>
          <p:cNvSpPr txBox="1"/>
          <p:nvPr/>
        </p:nvSpPr>
        <p:spPr>
          <a:xfrm>
            <a:off x="6924188" y="4457014"/>
            <a:ext cx="5103844" cy="1877437"/>
          </a:xfrm>
          <a:prstGeom prst="rect">
            <a:avLst/>
          </a:prstGeom>
          <a:noFill/>
        </p:spPr>
        <p:txBody>
          <a:bodyPr wrap="square" rtlCol="0">
            <a:spAutoFit/>
          </a:bodyPr>
          <a:lstStyle/>
          <a:p>
            <a:pPr algn="ctr"/>
            <a:r>
              <a:rPr lang="en-US" altLang="ja-JP" sz="1600" dirty="0"/>
              <a:t>Sensitive Couture for Interactive Garment Editing and Modeling</a:t>
            </a:r>
          </a:p>
          <a:p>
            <a:pPr algn="ctr"/>
            <a:endParaRPr lang="en-US" altLang="ja-JP" sz="1600" dirty="0"/>
          </a:p>
          <a:p>
            <a:pPr algn="ctr"/>
            <a:r>
              <a:rPr lang="ja-JP" altLang="en-US" sz="1600" dirty="0"/>
              <a:t>裁縫と立体図の間をコンピュータシミュレーション</a:t>
            </a:r>
            <a:endParaRPr lang="en-US" altLang="ja-JP" sz="1600" dirty="0"/>
          </a:p>
          <a:p>
            <a:pPr algn="ctr"/>
            <a:r>
              <a:rPr lang="en-US" altLang="ja-JP" sz="1200" dirty="0">
                <a:hlinkClick r:id="rId6"/>
              </a:rPr>
              <a:t>http://www.nobuyuki-umetani.com/publication/2011_sigg_sensitivecouture/2011_siggraph_SensitiveCouture_Video.mp4</a:t>
            </a:r>
            <a:endParaRPr lang="en-US" altLang="ja-JP" sz="1200" dirty="0"/>
          </a:p>
          <a:p>
            <a:pPr algn="ctr"/>
            <a:endParaRPr lang="en-US" altLang="ja-JP" sz="1600" dirty="0"/>
          </a:p>
        </p:txBody>
      </p:sp>
    </p:spTree>
    <p:extLst>
      <p:ext uri="{BB962C8B-B14F-4D97-AF65-F5344CB8AC3E}">
        <p14:creationId xmlns:p14="http://schemas.microsoft.com/office/powerpoint/2010/main" val="3136196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C32F9-DFB4-406D-A00C-1851C13E6049}"/>
              </a:ext>
            </a:extLst>
          </p:cNvPr>
          <p:cNvSpPr>
            <a:spLocks noGrp="1"/>
          </p:cNvSpPr>
          <p:nvPr>
            <p:ph type="title"/>
          </p:nvPr>
        </p:nvSpPr>
        <p:spPr>
          <a:xfrm>
            <a:off x="838200" y="229198"/>
            <a:ext cx="10515600" cy="648129"/>
          </a:xfrm>
        </p:spPr>
        <p:txBody>
          <a:bodyPr>
            <a:normAutofit fontScale="90000"/>
          </a:bodyPr>
          <a:lstStyle/>
          <a:p>
            <a:r>
              <a:rPr kumimoji="1" lang="ja-JP" altLang="en-US" dirty="0"/>
              <a:t>落合陽一先生のダイバーシティ生産</a:t>
            </a:r>
          </a:p>
        </p:txBody>
      </p:sp>
      <p:sp>
        <p:nvSpPr>
          <p:cNvPr id="4" name="テキスト ボックス 3">
            <a:extLst>
              <a:ext uri="{FF2B5EF4-FFF2-40B4-BE49-F238E27FC236}">
                <a16:creationId xmlns:a16="http://schemas.microsoft.com/office/drawing/2014/main" id="{34856597-FFD8-4100-A1E9-C969E7CA624D}"/>
              </a:ext>
            </a:extLst>
          </p:cNvPr>
          <p:cNvSpPr txBox="1"/>
          <p:nvPr/>
        </p:nvSpPr>
        <p:spPr>
          <a:xfrm>
            <a:off x="6096000" y="6488668"/>
            <a:ext cx="6054571" cy="369332"/>
          </a:xfrm>
          <a:prstGeom prst="rect">
            <a:avLst/>
          </a:prstGeom>
          <a:noFill/>
        </p:spPr>
        <p:txBody>
          <a:bodyPr wrap="square" rtlCol="0">
            <a:spAutoFit/>
          </a:bodyPr>
          <a:lstStyle/>
          <a:p>
            <a:pPr algn="r"/>
            <a:r>
              <a:rPr lang="ja-JP" altLang="en-US" dirty="0"/>
              <a:t>落合陽一　日本再興戦略  「近代とは何か」より引用</a:t>
            </a:r>
            <a:endParaRPr kumimoji="1" lang="ja-JP" altLang="en-US" dirty="0"/>
          </a:p>
        </p:txBody>
      </p:sp>
      <p:pic>
        <p:nvPicPr>
          <p:cNvPr id="5" name="図 4">
            <a:extLst>
              <a:ext uri="{FF2B5EF4-FFF2-40B4-BE49-F238E27FC236}">
                <a16:creationId xmlns:a16="http://schemas.microsoft.com/office/drawing/2014/main" id="{78678069-DE41-4B4C-BE95-6AA6D7DC3A4F}"/>
              </a:ext>
            </a:extLst>
          </p:cNvPr>
          <p:cNvPicPr>
            <a:picLocks noChangeAspect="1"/>
          </p:cNvPicPr>
          <p:nvPr/>
        </p:nvPicPr>
        <p:blipFill>
          <a:blip r:embed="rId3"/>
          <a:stretch>
            <a:fillRect/>
          </a:stretch>
        </p:blipFill>
        <p:spPr>
          <a:xfrm>
            <a:off x="1635479" y="1046164"/>
            <a:ext cx="9099565" cy="5343647"/>
          </a:xfrm>
          <a:prstGeom prst="rect">
            <a:avLst/>
          </a:prstGeom>
        </p:spPr>
      </p:pic>
    </p:spTree>
    <p:extLst>
      <p:ext uri="{BB962C8B-B14F-4D97-AF65-F5344CB8AC3E}">
        <p14:creationId xmlns:p14="http://schemas.microsoft.com/office/powerpoint/2010/main" val="409152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0341C-9791-46EF-AD6F-6BDC5990AA6C}"/>
              </a:ext>
            </a:extLst>
          </p:cNvPr>
          <p:cNvSpPr>
            <a:spLocks noGrp="1"/>
          </p:cNvSpPr>
          <p:nvPr>
            <p:ph type="title"/>
          </p:nvPr>
        </p:nvSpPr>
        <p:spPr/>
        <p:txBody>
          <a:bodyPr>
            <a:normAutofit fontScale="90000"/>
          </a:bodyPr>
          <a:lstStyle/>
          <a:p>
            <a:r>
              <a:rPr kumimoji="1" lang="ja-JP" altLang="en-US" dirty="0"/>
              <a:t>注意</a:t>
            </a:r>
          </a:p>
        </p:txBody>
      </p:sp>
      <p:sp>
        <p:nvSpPr>
          <p:cNvPr id="3" name="コンテンツ プレースホルダー 2">
            <a:extLst>
              <a:ext uri="{FF2B5EF4-FFF2-40B4-BE49-F238E27FC236}">
                <a16:creationId xmlns:a16="http://schemas.microsoft.com/office/drawing/2014/main" id="{66AB0DB0-1DA0-468D-B7FC-B0A617CD69D2}"/>
              </a:ext>
            </a:extLst>
          </p:cNvPr>
          <p:cNvSpPr>
            <a:spLocks noGrp="1"/>
          </p:cNvSpPr>
          <p:nvPr>
            <p:ph idx="1"/>
          </p:nvPr>
        </p:nvSpPr>
        <p:spPr/>
        <p:txBody>
          <a:bodyPr/>
          <a:lstStyle/>
          <a:p>
            <a:r>
              <a:rPr kumimoji="1" lang="ja-JP" altLang="en-US" dirty="0"/>
              <a:t>本スライドは、私が最近考えていることを適当に話します</a:t>
            </a:r>
            <a:endParaRPr kumimoji="1" lang="en-US" altLang="ja-JP" dirty="0"/>
          </a:p>
          <a:p>
            <a:r>
              <a:rPr kumimoji="1" lang="ja-JP" altLang="en-US" dirty="0"/>
              <a:t>「答え」はありません、間違っているかもしれません</a:t>
            </a:r>
            <a:endParaRPr kumimoji="1" lang="en-US" altLang="ja-JP" dirty="0"/>
          </a:p>
          <a:p>
            <a:r>
              <a:rPr kumimoji="1" lang="ja-JP" altLang="en-US" dirty="0"/>
              <a:t>私の考えをヒントに、自らが考える講義です</a:t>
            </a:r>
            <a:endParaRPr kumimoji="1" lang="en-US" altLang="ja-JP" dirty="0"/>
          </a:p>
          <a:p>
            <a:r>
              <a:rPr kumimoji="1" lang="ja-JP" altLang="en-US" dirty="0"/>
              <a:t>気になった箇所はネットでも本でも、自ら調べてください</a:t>
            </a:r>
            <a:endParaRPr kumimoji="1" lang="en-US" altLang="ja-JP" dirty="0"/>
          </a:p>
        </p:txBody>
      </p:sp>
    </p:spTree>
    <p:extLst>
      <p:ext uri="{BB962C8B-B14F-4D97-AF65-F5344CB8AC3E}">
        <p14:creationId xmlns:p14="http://schemas.microsoft.com/office/powerpoint/2010/main" val="2819321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C32F9-DFB4-406D-A00C-1851C13E6049}"/>
              </a:ext>
            </a:extLst>
          </p:cNvPr>
          <p:cNvSpPr>
            <a:spLocks noGrp="1"/>
          </p:cNvSpPr>
          <p:nvPr>
            <p:ph type="title"/>
          </p:nvPr>
        </p:nvSpPr>
        <p:spPr/>
        <p:txBody>
          <a:bodyPr>
            <a:normAutofit fontScale="90000"/>
          </a:bodyPr>
          <a:lstStyle/>
          <a:p>
            <a:r>
              <a:rPr kumimoji="1" lang="ja-JP" altLang="en-US" dirty="0"/>
              <a:t>第四次産業革命で何が起こっているのか？</a:t>
            </a:r>
          </a:p>
        </p:txBody>
      </p:sp>
      <p:sp>
        <p:nvSpPr>
          <p:cNvPr id="3" name="コンテンツ プレースホルダー 2">
            <a:extLst>
              <a:ext uri="{FF2B5EF4-FFF2-40B4-BE49-F238E27FC236}">
                <a16:creationId xmlns:a16="http://schemas.microsoft.com/office/drawing/2014/main" id="{234C5395-F710-4D86-8223-AC57924C83F2}"/>
              </a:ext>
            </a:extLst>
          </p:cNvPr>
          <p:cNvSpPr>
            <a:spLocks noGrp="1"/>
          </p:cNvSpPr>
          <p:nvPr>
            <p:ph idx="1"/>
          </p:nvPr>
        </p:nvSpPr>
        <p:spPr/>
        <p:txBody>
          <a:bodyPr/>
          <a:lstStyle/>
          <a:p>
            <a:r>
              <a:rPr kumimoji="1" lang="ja-JP" altLang="en-US" dirty="0"/>
              <a:t>適切な要求を入力すると、要求に合わせた設計図が作られる</a:t>
            </a:r>
            <a:endParaRPr kumimoji="1" lang="en-US" altLang="ja-JP" dirty="0"/>
          </a:p>
          <a:p>
            <a:r>
              <a:rPr kumimoji="1" lang="ja-JP" altLang="en-US" dirty="0"/>
              <a:t>工場に設計図をデータで送ると製品が出てくる</a:t>
            </a:r>
            <a:endParaRPr kumimoji="1" lang="en-US" altLang="ja-JP" dirty="0"/>
          </a:p>
          <a:p>
            <a:r>
              <a:rPr kumimoji="1" lang="ja-JP" altLang="en-US" dirty="0"/>
              <a:t>工場の生産設備は自律的に稼働し、製品を製造する</a:t>
            </a:r>
            <a:endParaRPr kumimoji="1" lang="en-US" altLang="ja-JP" dirty="0"/>
          </a:p>
          <a:p>
            <a:endParaRPr lang="en-US" altLang="ja-JP" dirty="0"/>
          </a:p>
          <a:p>
            <a:r>
              <a:rPr kumimoji="1" lang="ja-JP" altLang="en-US" dirty="0"/>
              <a:t>オーダーメイドとマス生産の境目が薄くなっていく</a:t>
            </a:r>
            <a:endParaRPr kumimoji="1" lang="en-US" altLang="ja-JP" dirty="0"/>
          </a:p>
          <a:p>
            <a:pPr marL="0" indent="0">
              <a:buNone/>
            </a:pPr>
            <a:endParaRPr kumimoji="1" lang="en-US" altLang="ja-JP" dirty="0"/>
          </a:p>
          <a:p>
            <a:r>
              <a:rPr lang="ja-JP" altLang="en-US" dirty="0"/>
              <a:t>現在足りない職業</a:t>
            </a:r>
            <a:endParaRPr lang="en-US" altLang="ja-JP" dirty="0"/>
          </a:p>
          <a:p>
            <a:pPr lvl="1"/>
            <a:r>
              <a:rPr lang="ja-JP" altLang="en-US" dirty="0"/>
              <a:t>ダイバーシティ生産、</a:t>
            </a:r>
            <a:r>
              <a:rPr lang="en-US" altLang="ja-JP" dirty="0"/>
              <a:t>Industry</a:t>
            </a:r>
            <a:r>
              <a:rPr lang="ja-JP" altLang="en-US" dirty="0"/>
              <a:t> </a:t>
            </a:r>
            <a:r>
              <a:rPr lang="en-US" altLang="ja-JP" dirty="0"/>
              <a:t>4.0</a:t>
            </a:r>
            <a:r>
              <a:rPr lang="ja-JP" altLang="en-US" dirty="0"/>
              <a:t>の仕組みを作る人</a:t>
            </a:r>
            <a:endParaRPr lang="en-US" altLang="ja-JP" dirty="0"/>
          </a:p>
          <a:p>
            <a:pPr lvl="2"/>
            <a:r>
              <a:rPr lang="ja-JP" altLang="en-US" dirty="0"/>
              <a:t>プログラマ、データサイエンティスト、</a:t>
            </a:r>
            <a:r>
              <a:rPr lang="en-US" altLang="ja-JP" dirty="0"/>
              <a:t>FA</a:t>
            </a:r>
            <a:r>
              <a:rPr lang="ja-JP" altLang="en-US" dirty="0" err="1"/>
              <a:t>、</a:t>
            </a:r>
            <a:r>
              <a:rPr lang="ja-JP" altLang="en-US" dirty="0"/>
              <a:t>ビジネス屋</a:t>
            </a:r>
            <a:endParaRPr lang="en-US" altLang="ja-JP" dirty="0"/>
          </a:p>
          <a:p>
            <a:pPr lvl="2"/>
            <a:r>
              <a:rPr lang="ja-JP" altLang="en-US" dirty="0"/>
              <a:t>工場間の連携</a:t>
            </a:r>
            <a:endParaRPr lang="en-US" altLang="ja-JP" dirty="0"/>
          </a:p>
          <a:p>
            <a:pPr lvl="1"/>
            <a:r>
              <a:rPr lang="ja-JP" altLang="en-US" dirty="0"/>
              <a:t>問題を発見する人、設計図を調整する人</a:t>
            </a:r>
            <a:endParaRPr lang="en-US" altLang="ja-JP" dirty="0"/>
          </a:p>
          <a:p>
            <a:pPr lvl="1"/>
            <a:endParaRPr lang="en-US" altLang="ja-JP" dirty="0"/>
          </a:p>
        </p:txBody>
      </p:sp>
    </p:spTree>
    <p:extLst>
      <p:ext uri="{BB962C8B-B14F-4D97-AF65-F5344CB8AC3E}">
        <p14:creationId xmlns:p14="http://schemas.microsoft.com/office/powerpoint/2010/main" val="2939738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90F3D2-A7F9-4B82-9E61-E83D3F4142C0}"/>
              </a:ext>
            </a:extLst>
          </p:cNvPr>
          <p:cNvSpPr>
            <a:spLocks noGrp="1"/>
          </p:cNvSpPr>
          <p:nvPr>
            <p:ph type="title"/>
          </p:nvPr>
        </p:nvSpPr>
        <p:spPr/>
        <p:txBody>
          <a:bodyPr>
            <a:normAutofit fontScale="90000"/>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DA365646-37EA-4720-B8BD-65CB42FAE741}"/>
              </a:ext>
            </a:extLst>
          </p:cNvPr>
          <p:cNvSpPr>
            <a:spLocks noGrp="1"/>
          </p:cNvSpPr>
          <p:nvPr>
            <p:ph idx="1"/>
          </p:nvPr>
        </p:nvSpPr>
        <p:spPr/>
        <p:txBody>
          <a:bodyPr/>
          <a:lstStyle/>
          <a:p>
            <a:r>
              <a:rPr kumimoji="1" lang="ja-JP" altLang="en-US" dirty="0"/>
              <a:t>ソフトウェアが世界を支配した</a:t>
            </a:r>
            <a:endParaRPr kumimoji="1" lang="en-US" altLang="ja-JP" dirty="0"/>
          </a:p>
          <a:p>
            <a:r>
              <a:rPr kumimoji="1" lang="ja-JP" altLang="en-US" dirty="0"/>
              <a:t>コンピュータの考え方を学ぶことは必須教養と化している</a:t>
            </a:r>
            <a:endParaRPr kumimoji="1" lang="en-US" altLang="ja-JP" dirty="0"/>
          </a:p>
          <a:p>
            <a:pPr lvl="1"/>
            <a:r>
              <a:rPr kumimoji="1" lang="en-US" altLang="ja-JP" dirty="0"/>
              <a:t>Computational</a:t>
            </a:r>
            <a:r>
              <a:rPr kumimoji="1" lang="ja-JP" altLang="en-US" dirty="0"/>
              <a:t> </a:t>
            </a:r>
            <a:r>
              <a:rPr kumimoji="1" lang="en-US" altLang="ja-JP" dirty="0"/>
              <a:t>Thinking</a:t>
            </a:r>
          </a:p>
          <a:p>
            <a:r>
              <a:rPr kumimoji="1" lang="ja-JP" altLang="en-US" dirty="0"/>
              <a:t>第四次産業革命という波が進行している</a:t>
            </a:r>
            <a:endParaRPr kumimoji="1" lang="en-US" altLang="ja-JP" dirty="0"/>
          </a:p>
          <a:p>
            <a:pPr lvl="1"/>
            <a:r>
              <a:rPr kumimoji="1" lang="ja-JP" altLang="en-US" dirty="0"/>
              <a:t>コンピュータの発展を元に、ネットワーク、</a:t>
            </a:r>
            <a:r>
              <a:rPr lang="ja-JP" altLang="en-US" dirty="0"/>
              <a:t>機械学習、</a:t>
            </a:r>
            <a:r>
              <a:rPr lang="en-US" altLang="ja-JP" dirty="0"/>
              <a:t>IoT</a:t>
            </a:r>
            <a:r>
              <a:rPr lang="ja-JP" altLang="en-US" dirty="0" err="1"/>
              <a:t>、</a:t>
            </a:r>
            <a:r>
              <a:rPr lang="ja-JP" altLang="en-US" dirty="0"/>
              <a:t>データ収集、が高度化</a:t>
            </a:r>
            <a:endParaRPr lang="en-US" altLang="ja-JP" dirty="0"/>
          </a:p>
          <a:p>
            <a:pPr lvl="1"/>
            <a:r>
              <a:rPr kumimoji="1" lang="ja-JP" altLang="en-US" dirty="0"/>
              <a:t>工場そのものが自律的に稼働するようになる</a:t>
            </a:r>
            <a:endParaRPr kumimoji="1" lang="en-US" altLang="ja-JP" dirty="0"/>
          </a:p>
          <a:p>
            <a:pPr lvl="1"/>
            <a:r>
              <a:rPr kumimoji="1" lang="ja-JP" altLang="en-US" dirty="0"/>
              <a:t>設計から製造・販売まで</a:t>
            </a:r>
            <a:r>
              <a:rPr kumimoji="1" lang="en-US" altLang="ja-JP" dirty="0"/>
              <a:t>AI</a:t>
            </a:r>
            <a:r>
              <a:rPr kumimoji="1" lang="ja-JP" altLang="en-US" dirty="0"/>
              <a:t>が支援をするようになる</a:t>
            </a:r>
            <a:endParaRPr kumimoji="1" lang="en-US" altLang="ja-JP" dirty="0"/>
          </a:p>
          <a:p>
            <a:pPr lvl="1"/>
            <a:endParaRPr kumimoji="1" lang="ja-JP" altLang="en-US" dirty="0"/>
          </a:p>
        </p:txBody>
      </p:sp>
    </p:spTree>
    <p:extLst>
      <p:ext uri="{BB962C8B-B14F-4D97-AF65-F5344CB8AC3E}">
        <p14:creationId xmlns:p14="http://schemas.microsoft.com/office/powerpoint/2010/main" val="273434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A3192-84F3-40C7-9DFD-D165CDC952AB}"/>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55148DB9-6566-47C6-98E4-1AFA6FDF28E5}"/>
              </a:ext>
            </a:extLst>
          </p:cNvPr>
          <p:cNvSpPr>
            <a:spLocks noGrp="1"/>
          </p:cNvSpPr>
          <p:nvPr>
            <p:ph idx="1"/>
          </p:nvPr>
        </p:nvSpPr>
        <p:spPr/>
        <p:txBody>
          <a:bodyPr/>
          <a:lstStyle/>
          <a:p>
            <a:r>
              <a:rPr kumimoji="1" lang="ja-JP" altLang="en-US" dirty="0"/>
              <a:t>なぜコンピュータを学ばなければならないのか</a:t>
            </a:r>
            <a:endParaRPr kumimoji="1" lang="en-US" altLang="ja-JP" dirty="0"/>
          </a:p>
          <a:p>
            <a:r>
              <a:rPr lang="ja-JP" altLang="en-US" dirty="0"/>
              <a:t>世界経済の変化</a:t>
            </a:r>
            <a:endParaRPr lang="en-US" altLang="ja-JP" dirty="0"/>
          </a:p>
          <a:p>
            <a:r>
              <a:rPr kumimoji="1" lang="ja-JP" altLang="en-US" dirty="0"/>
              <a:t>タユピンコ人の寓話</a:t>
            </a:r>
            <a:endParaRPr kumimoji="1" lang="en-US" altLang="ja-JP" dirty="0"/>
          </a:p>
          <a:p>
            <a:r>
              <a:rPr kumimoji="1" lang="ja-JP" altLang="en-US" dirty="0"/>
              <a:t>お金持ちになるには</a:t>
            </a:r>
            <a:endParaRPr kumimoji="1" lang="en-US" altLang="ja-JP" dirty="0"/>
          </a:p>
          <a:p>
            <a:r>
              <a:rPr kumimoji="1" lang="en-US" altLang="ja-JP" dirty="0"/>
              <a:t>Computational</a:t>
            </a:r>
            <a:r>
              <a:rPr kumimoji="1" lang="ja-JP" altLang="en-US" dirty="0"/>
              <a:t> </a:t>
            </a:r>
            <a:r>
              <a:rPr kumimoji="1" lang="en-US" altLang="ja-JP" dirty="0"/>
              <a:t>Thinking</a:t>
            </a:r>
            <a:r>
              <a:rPr kumimoji="1" lang="ja-JP" altLang="en-US" dirty="0"/>
              <a:t>とは何か？</a:t>
            </a:r>
            <a:endParaRPr kumimoji="1" lang="en-US" altLang="ja-JP" dirty="0"/>
          </a:p>
          <a:p>
            <a:r>
              <a:rPr lang="ja-JP" altLang="en-US" dirty="0"/>
              <a:t>過去から未来へ、産業革命の変遷</a:t>
            </a:r>
            <a:endParaRPr lang="en-US" altLang="ja-JP" dirty="0"/>
          </a:p>
          <a:p>
            <a:r>
              <a:rPr lang="ja-JP" altLang="en-US" dirty="0"/>
              <a:t>第四次産業革命</a:t>
            </a:r>
            <a:endParaRPr lang="en-US" altLang="ja-JP" dirty="0">
              <a:solidFill>
                <a:srgbClr val="FF0000"/>
              </a:solidFill>
            </a:endParaRPr>
          </a:p>
          <a:p>
            <a:r>
              <a:rPr lang="ja-JP" altLang="en-US" dirty="0">
                <a:solidFill>
                  <a:srgbClr val="FF0000"/>
                </a:solidFill>
              </a:rPr>
              <a:t>余談１：クラウドとは何か？</a:t>
            </a:r>
            <a:endParaRPr lang="en-US" altLang="ja-JP" dirty="0">
              <a:solidFill>
                <a:srgbClr val="FF0000"/>
              </a:solidFill>
            </a:endParaRPr>
          </a:p>
          <a:p>
            <a:r>
              <a:rPr lang="ja-JP" altLang="en-US" dirty="0">
                <a:solidFill>
                  <a:srgbClr val="FF0000"/>
                </a:solidFill>
              </a:rPr>
              <a:t>余談２：人生の攻略法</a:t>
            </a:r>
            <a:endParaRPr lang="en-US" altLang="ja-JP" dirty="0">
              <a:solidFill>
                <a:srgbClr val="FF0000"/>
              </a:solidFill>
            </a:endParaRPr>
          </a:p>
          <a:p>
            <a:r>
              <a:rPr lang="ja-JP" altLang="en-US" dirty="0">
                <a:solidFill>
                  <a:srgbClr val="FF0000"/>
                </a:solidFill>
              </a:rPr>
              <a:t>余談３：</a:t>
            </a:r>
            <a:r>
              <a:rPr lang="en-US" altLang="ja-JP" dirty="0">
                <a:solidFill>
                  <a:srgbClr val="FF0000"/>
                </a:solidFill>
              </a:rPr>
              <a:t>Boto3</a:t>
            </a:r>
            <a:r>
              <a:rPr lang="ja-JP" altLang="en-US" dirty="0">
                <a:solidFill>
                  <a:srgbClr val="FF0000"/>
                </a:solidFill>
              </a:rPr>
              <a:t>の</a:t>
            </a:r>
            <a:r>
              <a:rPr lang="en-US" altLang="ja-JP" dirty="0" err="1">
                <a:solidFill>
                  <a:srgbClr val="FF0000"/>
                </a:solidFill>
              </a:rPr>
              <a:t>MTurk</a:t>
            </a:r>
            <a:endParaRPr lang="en-US" altLang="ja-JP" dirty="0">
              <a:solidFill>
                <a:srgbClr val="FF0000"/>
              </a:solidFill>
            </a:endParaRPr>
          </a:p>
          <a:p>
            <a:endParaRPr kumimoji="1" lang="ja-JP" altLang="en-US" dirty="0"/>
          </a:p>
        </p:txBody>
      </p:sp>
    </p:spTree>
    <p:extLst>
      <p:ext uri="{BB962C8B-B14F-4D97-AF65-F5344CB8AC3E}">
        <p14:creationId xmlns:p14="http://schemas.microsoft.com/office/powerpoint/2010/main" val="2344357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CB611-6B17-4946-AF9E-5D299421644A}"/>
              </a:ext>
            </a:extLst>
          </p:cNvPr>
          <p:cNvSpPr>
            <a:spLocks noGrp="1"/>
          </p:cNvSpPr>
          <p:nvPr>
            <p:ph type="title"/>
          </p:nvPr>
        </p:nvSpPr>
        <p:spPr/>
        <p:txBody>
          <a:bodyPr>
            <a:normAutofit fontScale="90000"/>
          </a:bodyPr>
          <a:lstStyle/>
          <a:p>
            <a:r>
              <a:rPr kumimoji="1" lang="ja-JP" altLang="en-US" dirty="0"/>
              <a:t>余談１：クラウドとは何か？</a:t>
            </a:r>
          </a:p>
        </p:txBody>
      </p:sp>
      <p:sp>
        <p:nvSpPr>
          <p:cNvPr id="3" name="コンテンツ プレースホルダー 2">
            <a:extLst>
              <a:ext uri="{FF2B5EF4-FFF2-40B4-BE49-F238E27FC236}">
                <a16:creationId xmlns:a16="http://schemas.microsoft.com/office/drawing/2014/main" id="{BB31BAA0-4335-4543-9233-F8504903FD61}"/>
              </a:ext>
            </a:extLst>
          </p:cNvPr>
          <p:cNvSpPr>
            <a:spLocks noGrp="1"/>
          </p:cNvSpPr>
          <p:nvPr>
            <p:ph idx="1"/>
          </p:nvPr>
        </p:nvSpPr>
        <p:spPr/>
        <p:txBody>
          <a:bodyPr/>
          <a:lstStyle/>
          <a:p>
            <a:r>
              <a:rPr lang="ja-JP" altLang="en-US" dirty="0"/>
              <a:t>人間一人が取り扱えるコンピュータはせいぜい</a:t>
            </a:r>
            <a:r>
              <a:rPr lang="en-US" altLang="ja-JP" dirty="0"/>
              <a:t>10</a:t>
            </a:r>
            <a:r>
              <a:rPr lang="ja-JP" altLang="en-US" dirty="0"/>
              <a:t>台程度</a:t>
            </a:r>
            <a:endParaRPr lang="en-US" altLang="ja-JP" dirty="0"/>
          </a:p>
          <a:p>
            <a:pPr lvl="1"/>
            <a:r>
              <a:rPr lang="ja-JP" altLang="en-US" dirty="0"/>
              <a:t>大規模なシステムを作るには、大人数が必要だった</a:t>
            </a:r>
            <a:endParaRPr lang="en-US" altLang="ja-JP" dirty="0"/>
          </a:p>
          <a:p>
            <a:endParaRPr kumimoji="1" lang="en-US" altLang="ja-JP" dirty="0"/>
          </a:p>
          <a:p>
            <a:r>
              <a:rPr lang="ja-JP" altLang="en-US" dirty="0"/>
              <a:t>クラウドの登場で、人間の限界を突破</a:t>
            </a:r>
            <a:endParaRPr kumimoji="1" lang="en-US" altLang="ja-JP" dirty="0"/>
          </a:p>
          <a:p>
            <a:pPr lvl="1"/>
            <a:r>
              <a:rPr kumimoji="1" lang="ja-JP" altLang="en-US" dirty="0"/>
              <a:t>クラウドと仮想化との違いは、</a:t>
            </a:r>
            <a:r>
              <a:rPr lang="ja-JP" altLang="en-US" dirty="0"/>
              <a:t>コンピュータを</a:t>
            </a:r>
            <a:r>
              <a:rPr lang="en-US" altLang="ja-JP" dirty="0"/>
              <a:t>API</a:t>
            </a:r>
            <a:r>
              <a:rPr lang="ja-JP" altLang="en-US" dirty="0"/>
              <a:t>化しているか否か</a:t>
            </a:r>
            <a:endParaRPr lang="en-US" altLang="ja-JP" dirty="0"/>
          </a:p>
          <a:p>
            <a:pPr lvl="1"/>
            <a:r>
              <a:rPr kumimoji="1" lang="en-US" altLang="ja-JP" dirty="0"/>
              <a:t>API</a:t>
            </a:r>
            <a:r>
              <a:rPr kumimoji="1" lang="ja-JP" altLang="en-US" dirty="0"/>
              <a:t>により、コンピュータでコンピュータを制御できる</a:t>
            </a:r>
            <a:endParaRPr kumimoji="1" lang="en-US" altLang="ja-JP" dirty="0"/>
          </a:p>
          <a:p>
            <a:pPr lvl="1"/>
            <a:r>
              <a:rPr kumimoji="1" lang="ja-JP" altLang="en-US" dirty="0"/>
              <a:t>より優れたプログラマーは、より多くのコンピュータを取り扱える</a:t>
            </a:r>
            <a:endParaRPr kumimoji="1" lang="en-US" altLang="ja-JP" dirty="0"/>
          </a:p>
          <a:p>
            <a:pPr lvl="1"/>
            <a:endParaRPr kumimoji="1" lang="en-US" altLang="ja-JP" dirty="0"/>
          </a:p>
          <a:p>
            <a:r>
              <a:rPr kumimoji="1" lang="ja-JP" altLang="en-US" dirty="0"/>
              <a:t>クラウドは人間をエンフォースする</a:t>
            </a:r>
            <a:endParaRPr kumimoji="1" lang="en-US" altLang="ja-JP" dirty="0"/>
          </a:p>
          <a:p>
            <a:pPr lvl="1"/>
            <a:r>
              <a:rPr lang="ja-JP" altLang="en-US" dirty="0"/>
              <a:t>これが北米企業が大規模なサービスを少人数で回せている所以</a:t>
            </a:r>
            <a:endParaRPr lang="en-US" altLang="ja-JP" dirty="0"/>
          </a:p>
          <a:p>
            <a:pPr lvl="1"/>
            <a:r>
              <a:rPr kumimoji="1" lang="ja-JP" altLang="en-US" dirty="0"/>
              <a:t>コンピュータでコンピュータを制御できるやつが</a:t>
            </a:r>
            <a:r>
              <a:rPr lang="ja-JP" altLang="en-US" dirty="0"/>
              <a:t>勝つ時代</a:t>
            </a:r>
            <a:endParaRPr lang="en-US" altLang="ja-JP" dirty="0"/>
          </a:p>
          <a:p>
            <a:pPr lvl="1"/>
            <a:endParaRPr kumimoji="1" lang="en-US" altLang="ja-JP" dirty="0"/>
          </a:p>
        </p:txBody>
      </p:sp>
    </p:spTree>
    <p:extLst>
      <p:ext uri="{BB962C8B-B14F-4D97-AF65-F5344CB8AC3E}">
        <p14:creationId xmlns:p14="http://schemas.microsoft.com/office/powerpoint/2010/main" val="2789854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CB611-6B17-4946-AF9E-5D299421644A}"/>
              </a:ext>
            </a:extLst>
          </p:cNvPr>
          <p:cNvSpPr>
            <a:spLocks noGrp="1"/>
          </p:cNvSpPr>
          <p:nvPr>
            <p:ph type="title"/>
          </p:nvPr>
        </p:nvSpPr>
        <p:spPr/>
        <p:txBody>
          <a:bodyPr>
            <a:normAutofit fontScale="90000"/>
          </a:bodyPr>
          <a:lstStyle/>
          <a:p>
            <a:r>
              <a:rPr kumimoji="1" lang="ja-JP" altLang="en-US" dirty="0"/>
              <a:t>余談２：人生の攻略法</a:t>
            </a:r>
          </a:p>
        </p:txBody>
      </p:sp>
      <p:sp>
        <p:nvSpPr>
          <p:cNvPr id="3" name="コンテンツ プレースホルダー 2">
            <a:extLst>
              <a:ext uri="{FF2B5EF4-FFF2-40B4-BE49-F238E27FC236}">
                <a16:creationId xmlns:a16="http://schemas.microsoft.com/office/drawing/2014/main" id="{BB31BAA0-4335-4543-9233-F8504903FD61}"/>
              </a:ext>
            </a:extLst>
          </p:cNvPr>
          <p:cNvSpPr>
            <a:spLocks noGrp="1"/>
          </p:cNvSpPr>
          <p:nvPr>
            <p:ph idx="1"/>
          </p:nvPr>
        </p:nvSpPr>
        <p:spPr/>
        <p:txBody>
          <a:bodyPr/>
          <a:lstStyle/>
          <a:p>
            <a:endParaRPr kumimoji="1" lang="ja-JP" altLang="en-US"/>
          </a:p>
        </p:txBody>
      </p:sp>
      <p:pic>
        <p:nvPicPr>
          <p:cNvPr id="6146" name="Picture 2" descr="https://pbs.twimg.com/media/CsFOtWeVMAAdGor.jpg">
            <a:extLst>
              <a:ext uri="{FF2B5EF4-FFF2-40B4-BE49-F238E27FC236}">
                <a16:creationId xmlns:a16="http://schemas.microsoft.com/office/drawing/2014/main" id="{192966CE-6B2D-4960-A53D-B0E2F9A0C5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17" t="8814" b="13407"/>
          <a:stretch/>
        </p:blipFill>
        <p:spPr bwMode="auto">
          <a:xfrm>
            <a:off x="838200" y="897368"/>
            <a:ext cx="10701926" cy="581025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1A41525C-4BD0-4703-AFD3-763B60BD9050}"/>
              </a:ext>
            </a:extLst>
          </p:cNvPr>
          <p:cNvSpPr/>
          <p:nvPr/>
        </p:nvSpPr>
        <p:spPr>
          <a:xfrm>
            <a:off x="5130800" y="6522952"/>
            <a:ext cx="7061200" cy="369332"/>
          </a:xfrm>
          <a:prstGeom prst="rect">
            <a:avLst/>
          </a:prstGeom>
        </p:spPr>
        <p:txBody>
          <a:bodyPr wrap="square">
            <a:spAutoFit/>
          </a:bodyPr>
          <a:lstStyle/>
          <a:p>
            <a:pPr algn="r"/>
            <a:r>
              <a:rPr lang="ja-JP" altLang="en-US" dirty="0">
                <a:hlinkClick r:id="rId3"/>
              </a:rPr>
              <a:t>https://twitter.com/fladdict/status/774988305062506496</a:t>
            </a:r>
            <a:endParaRPr lang="en-US" altLang="ja-JP" dirty="0"/>
          </a:p>
        </p:txBody>
      </p:sp>
    </p:spTree>
    <p:extLst>
      <p:ext uri="{BB962C8B-B14F-4D97-AF65-F5344CB8AC3E}">
        <p14:creationId xmlns:p14="http://schemas.microsoft.com/office/powerpoint/2010/main" val="1151845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3CB611-6B17-4946-AF9E-5D299421644A}"/>
              </a:ext>
            </a:extLst>
          </p:cNvPr>
          <p:cNvSpPr>
            <a:spLocks noGrp="1"/>
          </p:cNvSpPr>
          <p:nvPr>
            <p:ph type="title"/>
          </p:nvPr>
        </p:nvSpPr>
        <p:spPr/>
        <p:txBody>
          <a:bodyPr>
            <a:normAutofit fontScale="90000"/>
          </a:bodyPr>
          <a:lstStyle/>
          <a:p>
            <a:r>
              <a:rPr kumimoji="1" lang="ja-JP" altLang="en-US" dirty="0"/>
              <a:t>余談２：人生の攻略法（ハードモード）</a:t>
            </a:r>
          </a:p>
        </p:txBody>
      </p:sp>
      <p:sp>
        <p:nvSpPr>
          <p:cNvPr id="3" name="コンテンツ プレースホルダー 2">
            <a:extLst>
              <a:ext uri="{FF2B5EF4-FFF2-40B4-BE49-F238E27FC236}">
                <a16:creationId xmlns:a16="http://schemas.microsoft.com/office/drawing/2014/main" id="{BB31BAA0-4335-4543-9233-F8504903FD61}"/>
              </a:ext>
            </a:extLst>
          </p:cNvPr>
          <p:cNvSpPr>
            <a:spLocks noGrp="1"/>
          </p:cNvSpPr>
          <p:nvPr>
            <p:ph idx="1"/>
          </p:nvPr>
        </p:nvSpPr>
        <p:spPr/>
        <p:txBody>
          <a:bodyPr/>
          <a:lstStyle/>
          <a:p>
            <a:endParaRPr kumimoji="1" lang="ja-JP" altLang="en-US"/>
          </a:p>
        </p:txBody>
      </p:sp>
      <p:pic>
        <p:nvPicPr>
          <p:cNvPr id="8194" name="Picture 2" descr="https://pbs.twimg.com/media/CsFOtZUVUAI2m0n.jpg">
            <a:extLst>
              <a:ext uri="{FF2B5EF4-FFF2-40B4-BE49-F238E27FC236}">
                <a16:creationId xmlns:a16="http://schemas.microsoft.com/office/drawing/2014/main" id="{2F5851A7-1553-40BA-88EA-7C2005DA9A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50" t="7778" b="14445"/>
          <a:stretch/>
        </p:blipFill>
        <p:spPr bwMode="auto">
          <a:xfrm>
            <a:off x="838200" y="976184"/>
            <a:ext cx="10526857" cy="5738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417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EED53-A674-4513-B279-7825C7535F52}"/>
              </a:ext>
            </a:extLst>
          </p:cNvPr>
          <p:cNvSpPr>
            <a:spLocks noGrp="1"/>
          </p:cNvSpPr>
          <p:nvPr>
            <p:ph type="title"/>
          </p:nvPr>
        </p:nvSpPr>
        <p:spPr/>
        <p:txBody>
          <a:bodyPr>
            <a:normAutofit fontScale="90000"/>
          </a:bodyPr>
          <a:lstStyle/>
          <a:p>
            <a:r>
              <a:rPr kumimoji="1" lang="ja-JP" altLang="en-US" dirty="0"/>
              <a:t>余談３：</a:t>
            </a:r>
            <a:r>
              <a:rPr kumimoji="1" lang="en-US" altLang="ja-JP" dirty="0"/>
              <a:t>Boto3</a:t>
            </a:r>
            <a:r>
              <a:rPr kumimoji="1" lang="ja-JP" altLang="en-US" dirty="0"/>
              <a:t>　</a:t>
            </a:r>
            <a:r>
              <a:rPr kumimoji="1" lang="en-US" altLang="ja-JP" dirty="0" err="1"/>
              <a:t>MTurk</a:t>
            </a:r>
            <a:endParaRPr kumimoji="1" lang="ja-JP" altLang="en-US" dirty="0"/>
          </a:p>
        </p:txBody>
      </p:sp>
      <p:sp>
        <p:nvSpPr>
          <p:cNvPr id="3" name="コンテンツ プレースホルダー 2">
            <a:extLst>
              <a:ext uri="{FF2B5EF4-FFF2-40B4-BE49-F238E27FC236}">
                <a16:creationId xmlns:a16="http://schemas.microsoft.com/office/drawing/2014/main" id="{1698637C-BDCC-4E86-A18B-353E1C1C20E8}"/>
              </a:ext>
            </a:extLst>
          </p:cNvPr>
          <p:cNvSpPr>
            <a:spLocks noGrp="1"/>
          </p:cNvSpPr>
          <p:nvPr>
            <p:ph idx="1"/>
          </p:nvPr>
        </p:nvSpPr>
        <p:spPr/>
        <p:txBody>
          <a:bodyPr/>
          <a:lstStyle/>
          <a:p>
            <a:r>
              <a:rPr kumimoji="1" lang="en-US" altLang="ja-JP" dirty="0"/>
              <a:t>Boto</a:t>
            </a:r>
            <a:r>
              <a:rPr lang="en-US" altLang="ja-JP" dirty="0"/>
              <a:t>3</a:t>
            </a:r>
            <a:r>
              <a:rPr lang="ja-JP" altLang="en-US" dirty="0"/>
              <a:t>：</a:t>
            </a:r>
            <a:r>
              <a:rPr lang="en-US" altLang="ja-JP" dirty="0"/>
              <a:t>AWS</a:t>
            </a:r>
            <a:r>
              <a:rPr lang="ja-JP" altLang="en-US" dirty="0"/>
              <a:t>をコントロールするためのライブラリ</a:t>
            </a:r>
            <a:endParaRPr kumimoji="1" lang="en-US" altLang="ja-JP" dirty="0"/>
          </a:p>
          <a:p>
            <a:r>
              <a:rPr kumimoji="1" lang="ja-JP" altLang="en-US" dirty="0"/>
              <a:t>最近、</a:t>
            </a:r>
            <a:r>
              <a:rPr kumimoji="1" lang="en-US" altLang="ja-JP" dirty="0"/>
              <a:t>Boto3</a:t>
            </a:r>
            <a:r>
              <a:rPr kumimoji="1" lang="ja-JP" altLang="en-US" dirty="0"/>
              <a:t>に</a:t>
            </a:r>
            <a:r>
              <a:rPr kumimoji="1" lang="en-US" altLang="ja-JP" dirty="0" err="1"/>
              <a:t>Mturk</a:t>
            </a:r>
            <a:r>
              <a:rPr kumimoji="1" lang="ja-JP" altLang="en-US" dirty="0"/>
              <a:t>の</a:t>
            </a:r>
            <a:r>
              <a:rPr kumimoji="1" lang="en-US" altLang="ja-JP" dirty="0"/>
              <a:t>API</a:t>
            </a:r>
            <a:r>
              <a:rPr kumimoji="1" lang="ja-JP" altLang="en-US" dirty="0"/>
              <a:t>が追加された</a:t>
            </a:r>
            <a:endParaRPr lang="en-US" altLang="ja-JP" u="sng" dirty="0">
              <a:hlinkClick r:id="rId2"/>
            </a:endParaRPr>
          </a:p>
          <a:p>
            <a:pPr lvl="1"/>
            <a:r>
              <a:rPr lang="en-US" altLang="ja-JP" u="sng" dirty="0">
                <a:hlinkClick r:id="rId2"/>
              </a:rPr>
              <a:t>https://boto3.amazonaws.com/v1/documentation/api/latest/reference/services/mturk.html</a:t>
            </a:r>
            <a:endParaRPr lang="en-US" altLang="ja-JP" u="sng" dirty="0"/>
          </a:p>
          <a:p>
            <a:pPr lvl="1"/>
            <a:endParaRPr kumimoji="1" lang="en-US" altLang="ja-JP" dirty="0"/>
          </a:p>
          <a:p>
            <a:r>
              <a:rPr lang="ja-JP" altLang="en-US" dirty="0"/>
              <a:t>メカニカルターク、クラウドソーシング</a:t>
            </a:r>
            <a:endParaRPr lang="en-US" altLang="ja-JP" dirty="0"/>
          </a:p>
          <a:p>
            <a:r>
              <a:rPr lang="ja-JP" altLang="en-US" dirty="0"/>
              <a:t>プログラムの中に「ここは人間に解かせる」ということができるようになった</a:t>
            </a:r>
            <a:endParaRPr lang="en-US" altLang="ja-JP" dirty="0"/>
          </a:p>
          <a:p>
            <a:r>
              <a:rPr lang="ja-JP" altLang="en-US" dirty="0"/>
              <a:t>プログラムが苦手な仕事は人に任せてもよい</a:t>
            </a:r>
            <a:endParaRPr lang="en-US" altLang="ja-JP" dirty="0"/>
          </a:p>
          <a:p>
            <a:pPr lvl="1"/>
            <a:r>
              <a:rPr kumimoji="1" lang="ja-JP" altLang="en-US" dirty="0"/>
              <a:t>物体認識、</a:t>
            </a:r>
            <a:r>
              <a:rPr kumimoji="1" lang="en-US" altLang="ja-JP" dirty="0"/>
              <a:t>OCR</a:t>
            </a:r>
            <a:r>
              <a:rPr kumimoji="1" lang="ja-JP" altLang="en-US" dirty="0" err="1"/>
              <a:t>、</a:t>
            </a:r>
            <a:r>
              <a:rPr kumimoji="1" lang="ja-JP" altLang="en-US" dirty="0"/>
              <a:t>人の判定、</a:t>
            </a:r>
            <a:r>
              <a:rPr lang="en-US" altLang="ja-JP" dirty="0" err="1"/>
              <a:t>etc</a:t>
            </a:r>
            <a:endParaRPr lang="en-US" altLang="ja-JP" dirty="0"/>
          </a:p>
          <a:p>
            <a:r>
              <a:rPr lang="ja-JP" altLang="en-US" dirty="0"/>
              <a:t>人間をプログラムの一演算として組み込む</a:t>
            </a:r>
            <a:endParaRPr lang="en-US" altLang="ja-JP" dirty="0"/>
          </a:p>
        </p:txBody>
      </p:sp>
    </p:spTree>
    <p:extLst>
      <p:ext uri="{BB962C8B-B14F-4D97-AF65-F5344CB8AC3E}">
        <p14:creationId xmlns:p14="http://schemas.microsoft.com/office/powerpoint/2010/main" val="2095543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C82760-B650-4032-AC23-63F5F1F8024B}"/>
              </a:ext>
            </a:extLst>
          </p:cNvPr>
          <p:cNvSpPr>
            <a:spLocks noGrp="1"/>
          </p:cNvSpPr>
          <p:nvPr>
            <p:ph type="title"/>
          </p:nvPr>
        </p:nvSpPr>
        <p:spPr/>
        <p:txBody>
          <a:bodyPr>
            <a:normAutofit fontScale="90000"/>
          </a:bodyPr>
          <a:lstStyle/>
          <a:p>
            <a:r>
              <a:rPr lang="ja-JP" altLang="en-US" dirty="0"/>
              <a:t>会場での</a:t>
            </a:r>
            <a:r>
              <a:rPr kumimoji="1" lang="ja-JP" altLang="en-US" dirty="0"/>
              <a:t>質疑応答１</a:t>
            </a:r>
          </a:p>
        </p:txBody>
      </p:sp>
      <p:sp>
        <p:nvSpPr>
          <p:cNvPr id="3" name="コンテンツ プレースホルダー 2">
            <a:extLst>
              <a:ext uri="{FF2B5EF4-FFF2-40B4-BE49-F238E27FC236}">
                <a16:creationId xmlns:a16="http://schemas.microsoft.com/office/drawing/2014/main" id="{3EC48460-6DDA-474F-A73F-6501B834B410}"/>
              </a:ext>
            </a:extLst>
          </p:cNvPr>
          <p:cNvSpPr>
            <a:spLocks noGrp="1"/>
          </p:cNvSpPr>
          <p:nvPr>
            <p:ph idx="1"/>
          </p:nvPr>
        </p:nvSpPr>
        <p:spPr/>
        <p:txBody>
          <a:bodyPr/>
          <a:lstStyle/>
          <a:p>
            <a:r>
              <a:rPr kumimoji="1" lang="en-US" altLang="ja-JP" dirty="0"/>
              <a:t>Q</a:t>
            </a:r>
            <a:r>
              <a:rPr lang="ja-JP" altLang="en-US" dirty="0"/>
              <a:t>　</a:t>
            </a:r>
            <a:r>
              <a:rPr kumimoji="1" lang="ja-JP" altLang="en-US" dirty="0"/>
              <a:t>いわゆる</a:t>
            </a:r>
            <a:r>
              <a:rPr kumimoji="1" lang="en-US" altLang="ja-JP" dirty="0"/>
              <a:t>GAFA</a:t>
            </a:r>
            <a:r>
              <a:rPr kumimoji="1" lang="ja-JP" altLang="en-US" dirty="0"/>
              <a:t>と呼ばれる企業は何で稼いでいるのか？</a:t>
            </a:r>
            <a:endParaRPr kumimoji="1" lang="en-US" altLang="ja-JP" dirty="0"/>
          </a:p>
          <a:p>
            <a:endParaRPr lang="en-US" altLang="ja-JP" dirty="0"/>
          </a:p>
          <a:p>
            <a:r>
              <a:rPr lang="en-US" altLang="ja-JP" dirty="0"/>
              <a:t>A</a:t>
            </a:r>
            <a:r>
              <a:rPr lang="ja-JP" altLang="en-US" dirty="0"/>
              <a:t>　コンピュータを用いて、既存産業をリプレイス</a:t>
            </a:r>
            <a:endParaRPr lang="en-US" altLang="ja-JP" dirty="0"/>
          </a:p>
          <a:p>
            <a:pPr lvl="1"/>
            <a:r>
              <a:rPr lang="ja-JP" altLang="en-US" dirty="0"/>
              <a:t>コンピュータを用いて、より利便に、より安価にすることで、</a:t>
            </a:r>
            <a:br>
              <a:rPr lang="en-US" altLang="ja-JP" dirty="0"/>
            </a:br>
            <a:r>
              <a:rPr lang="ja-JP" altLang="en-US" dirty="0"/>
              <a:t>消費者を既存産業からスイッチさせる</a:t>
            </a:r>
            <a:endParaRPr lang="en-US" altLang="ja-JP" dirty="0"/>
          </a:p>
          <a:p>
            <a:pPr lvl="1"/>
            <a:endParaRPr lang="en-US" altLang="ja-JP" dirty="0"/>
          </a:p>
          <a:p>
            <a:pPr lvl="1"/>
            <a:r>
              <a:rPr lang="ja-JP" altLang="en-US" dirty="0"/>
              <a:t>人の欲望を、コンピュータを通じて攻略している</a:t>
            </a:r>
            <a:endParaRPr lang="en-US" altLang="ja-JP" dirty="0"/>
          </a:p>
          <a:p>
            <a:pPr lvl="2"/>
            <a:r>
              <a:rPr lang="ja-JP" altLang="en-US" dirty="0"/>
              <a:t>知識を得たい</a:t>
            </a:r>
            <a:endParaRPr lang="en-US" altLang="ja-JP" dirty="0"/>
          </a:p>
          <a:p>
            <a:pPr lvl="2"/>
            <a:r>
              <a:rPr lang="ja-JP" altLang="en-US" dirty="0"/>
              <a:t>人とコミュニケーションになりたい</a:t>
            </a:r>
            <a:endParaRPr lang="en-US" altLang="ja-JP" dirty="0"/>
          </a:p>
          <a:p>
            <a:pPr lvl="2"/>
            <a:r>
              <a:rPr lang="ja-JP" altLang="en-US" dirty="0"/>
              <a:t>有名になりたい</a:t>
            </a:r>
            <a:endParaRPr lang="en-US" altLang="ja-JP" dirty="0"/>
          </a:p>
          <a:p>
            <a:pPr lvl="2"/>
            <a:r>
              <a:rPr lang="ja-JP" altLang="en-US" dirty="0"/>
              <a:t>今すぐ○○したい</a:t>
            </a:r>
            <a:endParaRPr lang="en-US" altLang="ja-JP" dirty="0"/>
          </a:p>
          <a:p>
            <a:pPr lvl="2"/>
            <a:r>
              <a:rPr lang="ja-JP" altLang="en-US" dirty="0"/>
              <a:t>安く手に入れたい</a:t>
            </a:r>
            <a:endParaRPr lang="en-US" altLang="ja-JP" dirty="0"/>
          </a:p>
          <a:p>
            <a:pPr marL="457200" lvl="1" indent="0">
              <a:buNone/>
            </a:pPr>
            <a:endParaRPr lang="en-US" altLang="ja-JP" dirty="0"/>
          </a:p>
          <a:p>
            <a:endParaRPr lang="en-US" altLang="ja-JP" dirty="0"/>
          </a:p>
        </p:txBody>
      </p:sp>
    </p:spTree>
    <p:extLst>
      <p:ext uri="{BB962C8B-B14F-4D97-AF65-F5344CB8AC3E}">
        <p14:creationId xmlns:p14="http://schemas.microsoft.com/office/powerpoint/2010/main" val="1317431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C82760-B650-4032-AC23-63F5F1F8024B}"/>
              </a:ext>
            </a:extLst>
          </p:cNvPr>
          <p:cNvSpPr>
            <a:spLocks noGrp="1"/>
          </p:cNvSpPr>
          <p:nvPr>
            <p:ph type="title"/>
          </p:nvPr>
        </p:nvSpPr>
        <p:spPr/>
        <p:txBody>
          <a:bodyPr>
            <a:normAutofit fontScale="90000"/>
          </a:bodyPr>
          <a:lstStyle/>
          <a:p>
            <a:r>
              <a:rPr kumimoji="1" lang="ja-JP" altLang="en-US" dirty="0"/>
              <a:t>会場での質疑応答２</a:t>
            </a:r>
          </a:p>
        </p:txBody>
      </p:sp>
      <p:sp>
        <p:nvSpPr>
          <p:cNvPr id="3" name="コンテンツ プレースホルダー 2">
            <a:extLst>
              <a:ext uri="{FF2B5EF4-FFF2-40B4-BE49-F238E27FC236}">
                <a16:creationId xmlns:a16="http://schemas.microsoft.com/office/drawing/2014/main" id="{3EC48460-6DDA-474F-A73F-6501B834B410}"/>
              </a:ext>
            </a:extLst>
          </p:cNvPr>
          <p:cNvSpPr>
            <a:spLocks noGrp="1"/>
          </p:cNvSpPr>
          <p:nvPr>
            <p:ph idx="1"/>
          </p:nvPr>
        </p:nvSpPr>
        <p:spPr/>
        <p:txBody>
          <a:bodyPr/>
          <a:lstStyle/>
          <a:p>
            <a:r>
              <a:rPr kumimoji="1" lang="en-US" altLang="ja-JP" dirty="0"/>
              <a:t>Q</a:t>
            </a:r>
            <a:r>
              <a:rPr kumimoji="1" lang="ja-JP" altLang="en-US" dirty="0"/>
              <a:t> 北米ではエンジニアになれば給与が上がるといえるかもしれないが、日本ではエンジニアの地位が低く、エンジニアになることで給与が上がるとは言えないのでは？</a:t>
            </a:r>
            <a:endParaRPr kumimoji="1" lang="en-US" altLang="ja-JP" dirty="0"/>
          </a:p>
          <a:p>
            <a:endParaRPr kumimoji="1" lang="en-US" altLang="ja-JP" dirty="0"/>
          </a:p>
          <a:p>
            <a:r>
              <a:rPr lang="en-US" altLang="ja-JP" dirty="0"/>
              <a:t>A</a:t>
            </a:r>
            <a:r>
              <a:rPr lang="ja-JP" altLang="en-US" dirty="0"/>
              <a:t> 日本が中途半端に大きいから</a:t>
            </a:r>
            <a:endParaRPr lang="en-US" altLang="ja-JP" dirty="0"/>
          </a:p>
          <a:p>
            <a:pPr lvl="1"/>
            <a:r>
              <a:rPr lang="ja-JP" altLang="en-US" dirty="0"/>
              <a:t>中国や英語圏は人口が多いため、コンピュータの持つスケーラビリティのメリットを享受することができる</a:t>
            </a:r>
            <a:endParaRPr lang="en-US" altLang="ja-JP" dirty="0"/>
          </a:p>
          <a:p>
            <a:pPr lvl="2"/>
            <a:r>
              <a:rPr lang="ja-JP" altLang="en-US" dirty="0"/>
              <a:t>多くのコンピュータを扱えるエンジニアの価値が上昇する</a:t>
            </a:r>
            <a:endParaRPr lang="en-US" altLang="ja-JP" dirty="0"/>
          </a:p>
          <a:p>
            <a:pPr lvl="1"/>
            <a:r>
              <a:rPr lang="ja-JP" altLang="en-US" dirty="0"/>
              <a:t>北欧などの企業（</a:t>
            </a:r>
            <a:r>
              <a:rPr lang="en-US" altLang="ja-JP" dirty="0"/>
              <a:t>Nokia</a:t>
            </a:r>
            <a:r>
              <a:rPr lang="ja-JP" altLang="en-US" dirty="0"/>
              <a:t>や、</a:t>
            </a:r>
            <a:r>
              <a:rPr lang="en-US" altLang="ja-JP" dirty="0"/>
              <a:t>Supercell</a:t>
            </a:r>
            <a:r>
              <a:rPr lang="ja-JP" altLang="en-US" dirty="0"/>
              <a:t>）は自国語の話者が少ないため、初手グローバルで売らざるを得ない</a:t>
            </a:r>
            <a:endParaRPr lang="en-US" altLang="ja-JP" dirty="0"/>
          </a:p>
          <a:p>
            <a:pPr lvl="2"/>
            <a:r>
              <a:rPr lang="ja-JP" altLang="en-US" dirty="0"/>
              <a:t>韓国はこれのギリギリのライン</a:t>
            </a:r>
            <a:endParaRPr lang="en-US" altLang="ja-JP" dirty="0"/>
          </a:p>
          <a:p>
            <a:pPr lvl="1"/>
            <a:r>
              <a:rPr lang="ja-JP" altLang="en-US" dirty="0"/>
              <a:t>日本は国内市場が中途半端に大きいため、国内で儲かってしまう。</a:t>
            </a:r>
            <a:br>
              <a:rPr lang="en-US" altLang="ja-JP" dirty="0"/>
            </a:br>
            <a:r>
              <a:rPr lang="ja-JP" altLang="en-US" dirty="0"/>
              <a:t>そのため、グローバルに出ていくことが難しく、</a:t>
            </a:r>
            <a:br>
              <a:rPr lang="en-US" altLang="ja-JP" dirty="0"/>
            </a:br>
            <a:r>
              <a:rPr lang="ja-JP" altLang="en-US" dirty="0"/>
              <a:t>それ以上のスケーラビリティを要求されないため。</a:t>
            </a:r>
            <a:endParaRPr lang="en-US" altLang="ja-JP" dirty="0"/>
          </a:p>
        </p:txBody>
      </p:sp>
    </p:spTree>
    <p:extLst>
      <p:ext uri="{BB962C8B-B14F-4D97-AF65-F5344CB8AC3E}">
        <p14:creationId xmlns:p14="http://schemas.microsoft.com/office/powerpoint/2010/main" val="600652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A3192-84F3-40C7-9DFD-D165CDC952AB}"/>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55148DB9-6566-47C6-98E4-1AFA6FDF28E5}"/>
              </a:ext>
            </a:extLst>
          </p:cNvPr>
          <p:cNvSpPr>
            <a:spLocks noGrp="1"/>
          </p:cNvSpPr>
          <p:nvPr>
            <p:ph idx="1"/>
          </p:nvPr>
        </p:nvSpPr>
        <p:spPr/>
        <p:txBody>
          <a:bodyPr/>
          <a:lstStyle/>
          <a:p>
            <a:r>
              <a:rPr kumimoji="1" lang="ja-JP" altLang="en-US" dirty="0"/>
              <a:t>なぜコンピュータを学ばなければならないのか</a:t>
            </a:r>
            <a:endParaRPr kumimoji="1" lang="en-US" altLang="ja-JP" dirty="0"/>
          </a:p>
          <a:p>
            <a:r>
              <a:rPr lang="ja-JP" altLang="en-US" dirty="0"/>
              <a:t>世界経済の変化</a:t>
            </a:r>
            <a:endParaRPr lang="en-US" altLang="ja-JP" dirty="0"/>
          </a:p>
          <a:p>
            <a:r>
              <a:rPr kumimoji="1" lang="ja-JP" altLang="en-US" dirty="0"/>
              <a:t>タユピンコ人の寓話</a:t>
            </a:r>
            <a:endParaRPr kumimoji="1" lang="en-US" altLang="ja-JP" dirty="0"/>
          </a:p>
          <a:p>
            <a:r>
              <a:rPr kumimoji="1" lang="ja-JP" altLang="en-US" dirty="0"/>
              <a:t>お金持ちになるには</a:t>
            </a:r>
            <a:endParaRPr kumimoji="1" lang="en-US" altLang="ja-JP" dirty="0"/>
          </a:p>
          <a:p>
            <a:r>
              <a:rPr kumimoji="1" lang="en-US" altLang="ja-JP" dirty="0"/>
              <a:t>Computational</a:t>
            </a:r>
            <a:r>
              <a:rPr kumimoji="1" lang="ja-JP" altLang="en-US" dirty="0"/>
              <a:t> </a:t>
            </a:r>
            <a:r>
              <a:rPr kumimoji="1" lang="en-US" altLang="ja-JP" dirty="0"/>
              <a:t>Thinking</a:t>
            </a:r>
            <a:r>
              <a:rPr kumimoji="1" lang="ja-JP" altLang="en-US" dirty="0"/>
              <a:t>とは何か？</a:t>
            </a:r>
            <a:endParaRPr kumimoji="1" lang="en-US" altLang="ja-JP" dirty="0"/>
          </a:p>
          <a:p>
            <a:r>
              <a:rPr lang="ja-JP" altLang="en-US" dirty="0"/>
              <a:t>過去から未来へ、産業革命の変遷</a:t>
            </a:r>
            <a:endParaRPr lang="en-US" altLang="ja-JP" dirty="0"/>
          </a:p>
          <a:p>
            <a:r>
              <a:rPr lang="ja-JP" altLang="en-US" dirty="0"/>
              <a:t>第四次産業革命</a:t>
            </a:r>
            <a:endParaRPr lang="en-US" altLang="ja-JP" dirty="0"/>
          </a:p>
          <a:p>
            <a:r>
              <a:rPr lang="ja-JP" altLang="en-US" dirty="0"/>
              <a:t>余談１：クラウドとは何か？</a:t>
            </a:r>
            <a:endParaRPr lang="en-US" altLang="ja-JP" dirty="0"/>
          </a:p>
          <a:p>
            <a:r>
              <a:rPr lang="ja-JP" altLang="en-US" dirty="0"/>
              <a:t>余談２：人生の攻略法</a:t>
            </a:r>
            <a:endParaRPr lang="en-US" altLang="ja-JP" dirty="0"/>
          </a:p>
          <a:p>
            <a:r>
              <a:rPr lang="ja-JP" altLang="en-US" dirty="0"/>
              <a:t>余談３：</a:t>
            </a:r>
            <a:r>
              <a:rPr lang="en-US" altLang="ja-JP" dirty="0"/>
              <a:t>Boto3</a:t>
            </a:r>
            <a:r>
              <a:rPr lang="ja-JP" altLang="en-US" dirty="0"/>
              <a:t>の</a:t>
            </a:r>
            <a:r>
              <a:rPr lang="en-US" altLang="ja-JP" dirty="0" err="1"/>
              <a:t>MTurk</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2208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A3192-84F3-40C7-9DFD-D165CDC952AB}"/>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55148DB9-6566-47C6-98E4-1AFA6FDF28E5}"/>
              </a:ext>
            </a:extLst>
          </p:cNvPr>
          <p:cNvSpPr>
            <a:spLocks noGrp="1"/>
          </p:cNvSpPr>
          <p:nvPr>
            <p:ph idx="1"/>
          </p:nvPr>
        </p:nvSpPr>
        <p:spPr/>
        <p:txBody>
          <a:bodyPr/>
          <a:lstStyle/>
          <a:p>
            <a:r>
              <a:rPr kumimoji="1" lang="ja-JP" altLang="en-US" dirty="0">
                <a:solidFill>
                  <a:srgbClr val="FF0000"/>
                </a:solidFill>
              </a:rPr>
              <a:t>なぜコンピュータを学ばなければならないのか</a:t>
            </a:r>
            <a:endParaRPr kumimoji="1" lang="en-US" altLang="ja-JP" dirty="0">
              <a:solidFill>
                <a:srgbClr val="FF0000"/>
              </a:solidFill>
            </a:endParaRPr>
          </a:p>
          <a:p>
            <a:r>
              <a:rPr lang="ja-JP" altLang="en-US" dirty="0"/>
              <a:t>世界経済の変化</a:t>
            </a:r>
            <a:endParaRPr lang="en-US" altLang="ja-JP" dirty="0"/>
          </a:p>
          <a:p>
            <a:r>
              <a:rPr kumimoji="1" lang="ja-JP" altLang="en-US" dirty="0"/>
              <a:t>タユピンコ人の寓話</a:t>
            </a:r>
            <a:endParaRPr kumimoji="1" lang="en-US" altLang="ja-JP" dirty="0"/>
          </a:p>
          <a:p>
            <a:r>
              <a:rPr kumimoji="1" lang="ja-JP" altLang="en-US" dirty="0"/>
              <a:t>お金持ちになるには</a:t>
            </a:r>
            <a:endParaRPr kumimoji="1" lang="en-US" altLang="ja-JP" dirty="0"/>
          </a:p>
          <a:p>
            <a:r>
              <a:rPr kumimoji="1" lang="en-US" altLang="ja-JP" dirty="0"/>
              <a:t>Computational</a:t>
            </a:r>
            <a:r>
              <a:rPr kumimoji="1" lang="ja-JP" altLang="en-US" dirty="0"/>
              <a:t> </a:t>
            </a:r>
            <a:r>
              <a:rPr kumimoji="1" lang="en-US" altLang="ja-JP" dirty="0"/>
              <a:t>Thinking</a:t>
            </a:r>
            <a:r>
              <a:rPr kumimoji="1" lang="ja-JP" altLang="en-US" dirty="0"/>
              <a:t>とは何か？</a:t>
            </a:r>
            <a:endParaRPr kumimoji="1" lang="en-US" altLang="ja-JP" dirty="0"/>
          </a:p>
          <a:p>
            <a:r>
              <a:rPr lang="ja-JP" altLang="en-US" dirty="0"/>
              <a:t>過去から未来へ、産業革命の変遷</a:t>
            </a:r>
            <a:endParaRPr lang="en-US" altLang="ja-JP" dirty="0"/>
          </a:p>
          <a:p>
            <a:r>
              <a:rPr lang="ja-JP" altLang="en-US" dirty="0"/>
              <a:t>第四次産業革命</a:t>
            </a:r>
            <a:endParaRPr lang="en-US" altLang="ja-JP" dirty="0"/>
          </a:p>
          <a:p>
            <a:r>
              <a:rPr lang="ja-JP" altLang="en-US" dirty="0"/>
              <a:t>余談１：クラウドとは何か？</a:t>
            </a:r>
            <a:endParaRPr lang="en-US" altLang="ja-JP" dirty="0"/>
          </a:p>
          <a:p>
            <a:r>
              <a:rPr lang="ja-JP" altLang="en-US" dirty="0"/>
              <a:t>余談２：人生の攻略法</a:t>
            </a:r>
            <a:endParaRPr lang="en-US" altLang="ja-JP" dirty="0"/>
          </a:p>
          <a:p>
            <a:r>
              <a:rPr lang="ja-JP" altLang="en-US" dirty="0"/>
              <a:t>余談３：</a:t>
            </a:r>
            <a:r>
              <a:rPr lang="en-US" altLang="ja-JP" dirty="0"/>
              <a:t>Boto3</a:t>
            </a:r>
            <a:r>
              <a:rPr lang="ja-JP" altLang="en-US" dirty="0"/>
              <a:t>の</a:t>
            </a:r>
            <a:r>
              <a:rPr lang="en-US" altLang="ja-JP" dirty="0" err="1"/>
              <a:t>MTurk</a:t>
            </a:r>
            <a:endParaRPr lang="en-US" altLang="ja-JP" dirty="0"/>
          </a:p>
          <a:p>
            <a:endParaRPr kumimoji="1" lang="ja-JP" altLang="en-US" dirty="0"/>
          </a:p>
        </p:txBody>
      </p:sp>
    </p:spTree>
    <p:extLst>
      <p:ext uri="{BB962C8B-B14F-4D97-AF65-F5344CB8AC3E}">
        <p14:creationId xmlns:p14="http://schemas.microsoft.com/office/powerpoint/2010/main" val="215702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04E9-4790-4F54-8ECE-2DF5554E5877}"/>
              </a:ext>
            </a:extLst>
          </p:cNvPr>
          <p:cNvSpPr>
            <a:spLocks noGrp="1"/>
          </p:cNvSpPr>
          <p:nvPr>
            <p:ph type="title"/>
          </p:nvPr>
        </p:nvSpPr>
        <p:spPr/>
        <p:txBody>
          <a:bodyPr>
            <a:normAutofit fontScale="90000"/>
          </a:bodyPr>
          <a:lstStyle/>
          <a:p>
            <a:r>
              <a:rPr kumimoji="1" lang="ja-JP" altLang="en-US" dirty="0"/>
              <a:t>共通するものは何？</a:t>
            </a:r>
          </a:p>
        </p:txBody>
      </p:sp>
      <p:sp>
        <p:nvSpPr>
          <p:cNvPr id="3" name="コンテンツ プレースホルダー 2">
            <a:extLst>
              <a:ext uri="{FF2B5EF4-FFF2-40B4-BE49-F238E27FC236}">
                <a16:creationId xmlns:a16="http://schemas.microsoft.com/office/drawing/2014/main" id="{10F363F7-A014-4EFC-833B-6B2E2E6865F9}"/>
              </a:ext>
            </a:extLst>
          </p:cNvPr>
          <p:cNvSpPr>
            <a:spLocks noGrp="1"/>
          </p:cNvSpPr>
          <p:nvPr>
            <p:ph idx="1"/>
          </p:nvPr>
        </p:nvSpPr>
        <p:spPr>
          <a:xfrm>
            <a:off x="838200" y="976184"/>
            <a:ext cx="7561729" cy="5652618"/>
          </a:xfrm>
        </p:spPr>
        <p:txBody>
          <a:bodyPr>
            <a:normAutofit/>
          </a:bodyPr>
          <a:lstStyle/>
          <a:p>
            <a:r>
              <a:rPr lang="ja-JP" altLang="en-US" sz="2200" dirty="0"/>
              <a:t>車、冷蔵庫、テレビ、電子レンジ、飛行機、人工衛星、</a:t>
            </a:r>
            <a:r>
              <a:rPr lang="en-US" altLang="ja-JP" sz="2200" dirty="0" err="1"/>
              <a:t>Suica</a:t>
            </a:r>
            <a:r>
              <a:rPr lang="ja-JP" altLang="en-US" sz="2200" dirty="0" err="1"/>
              <a:t>、</a:t>
            </a:r>
            <a:r>
              <a:rPr lang="ja-JP" altLang="en-US" sz="2200" dirty="0"/>
              <a:t>これらに共通するモノは何だろうか。</a:t>
            </a:r>
          </a:p>
        </p:txBody>
      </p:sp>
      <p:pic>
        <p:nvPicPr>
          <p:cNvPr id="4" name="Picture 4" descr="https://images-na.ssl-images-amazon.com/images/I/91E8zQ8e5GL.jpg">
            <a:extLst>
              <a:ext uri="{FF2B5EF4-FFF2-40B4-BE49-F238E27FC236}">
                <a16:creationId xmlns:a16="http://schemas.microsoft.com/office/drawing/2014/main" id="{2FB0EA89-D872-4137-8A75-239806CBE6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9719" y="1971845"/>
            <a:ext cx="3148864" cy="445363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EC4B1365-2D02-4567-97EA-396476CF0FC9}"/>
              </a:ext>
            </a:extLst>
          </p:cNvPr>
          <p:cNvSpPr/>
          <p:nvPr/>
        </p:nvSpPr>
        <p:spPr>
          <a:xfrm>
            <a:off x="6163765" y="6488668"/>
            <a:ext cx="6074099" cy="369332"/>
          </a:xfrm>
          <a:prstGeom prst="rect">
            <a:avLst/>
          </a:prstGeom>
        </p:spPr>
        <p:txBody>
          <a:bodyPr wrap="none">
            <a:spAutoFit/>
          </a:bodyPr>
          <a:lstStyle/>
          <a:p>
            <a:r>
              <a:rPr lang="ja-JP" altLang="en-US" dirty="0"/>
              <a:t>キズナアイ-1st写真集-AI 中山寄稿コラムの序文より引用</a:t>
            </a:r>
          </a:p>
        </p:txBody>
      </p:sp>
    </p:spTree>
    <p:extLst>
      <p:ext uri="{BB962C8B-B14F-4D97-AF65-F5344CB8AC3E}">
        <p14:creationId xmlns:p14="http://schemas.microsoft.com/office/powerpoint/2010/main" val="611169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04E9-4790-4F54-8ECE-2DF5554E5877}"/>
              </a:ext>
            </a:extLst>
          </p:cNvPr>
          <p:cNvSpPr>
            <a:spLocks noGrp="1"/>
          </p:cNvSpPr>
          <p:nvPr>
            <p:ph type="title"/>
          </p:nvPr>
        </p:nvSpPr>
        <p:spPr/>
        <p:txBody>
          <a:bodyPr>
            <a:normAutofit fontScale="90000"/>
          </a:bodyPr>
          <a:lstStyle/>
          <a:p>
            <a:r>
              <a:rPr kumimoji="1" lang="ja-JP" altLang="en-US" dirty="0"/>
              <a:t>共通するものは何？</a:t>
            </a:r>
          </a:p>
        </p:txBody>
      </p:sp>
      <p:sp>
        <p:nvSpPr>
          <p:cNvPr id="3" name="コンテンツ プレースホルダー 2">
            <a:extLst>
              <a:ext uri="{FF2B5EF4-FFF2-40B4-BE49-F238E27FC236}">
                <a16:creationId xmlns:a16="http://schemas.microsoft.com/office/drawing/2014/main" id="{10F363F7-A014-4EFC-833B-6B2E2E6865F9}"/>
              </a:ext>
            </a:extLst>
          </p:cNvPr>
          <p:cNvSpPr>
            <a:spLocks noGrp="1"/>
          </p:cNvSpPr>
          <p:nvPr>
            <p:ph idx="1"/>
          </p:nvPr>
        </p:nvSpPr>
        <p:spPr>
          <a:xfrm>
            <a:off x="838200" y="976184"/>
            <a:ext cx="7561729" cy="5652618"/>
          </a:xfrm>
        </p:spPr>
        <p:txBody>
          <a:bodyPr>
            <a:normAutofit fontScale="77500" lnSpcReduction="20000"/>
          </a:bodyPr>
          <a:lstStyle/>
          <a:p>
            <a:r>
              <a:rPr lang="ja-JP" altLang="en-US" dirty="0"/>
              <a:t>車、冷蔵庫、テレビ、電子レンジ、飛行機、人工衛星、</a:t>
            </a:r>
            <a:r>
              <a:rPr lang="en-US" altLang="ja-JP" dirty="0" err="1"/>
              <a:t>Suica</a:t>
            </a:r>
            <a:r>
              <a:rPr lang="ja-JP" altLang="en-US" dirty="0" err="1"/>
              <a:t>、</a:t>
            </a:r>
            <a:r>
              <a:rPr lang="ja-JP" altLang="en-US" dirty="0"/>
              <a:t>これらに共通するモノは何だろうか。</a:t>
            </a:r>
            <a:endParaRPr lang="en-US" altLang="ja-JP" dirty="0"/>
          </a:p>
          <a:p>
            <a:r>
              <a:rPr lang="ja-JP" altLang="en-US" dirty="0"/>
              <a:t>これらにはすべてコンピュータが搭載されており、プログラムによって動いているということである。</a:t>
            </a:r>
          </a:p>
          <a:p>
            <a:r>
              <a:rPr lang="ja-JP" altLang="en-US" dirty="0"/>
              <a:t>例えば自動車では、</a:t>
            </a:r>
            <a:r>
              <a:rPr lang="en-US" altLang="ja-JP" dirty="0"/>
              <a:t>1</a:t>
            </a:r>
            <a:r>
              <a:rPr lang="ja-JP" altLang="en-US" dirty="0"/>
              <a:t>台あたり約</a:t>
            </a:r>
            <a:r>
              <a:rPr lang="en-US" altLang="ja-JP" dirty="0"/>
              <a:t>100</a:t>
            </a:r>
            <a:r>
              <a:rPr lang="ja-JP" altLang="en-US" dirty="0"/>
              <a:t>個の電子制御回路</a:t>
            </a:r>
            <a:r>
              <a:rPr lang="en-US" altLang="ja-JP" dirty="0"/>
              <a:t>(ECU)</a:t>
            </a:r>
            <a:r>
              <a:rPr lang="ja-JP" altLang="en-US" dirty="0"/>
              <a:t>が使われている。そして</a:t>
            </a:r>
            <a:r>
              <a:rPr lang="en-US" altLang="ja-JP" dirty="0"/>
              <a:t>ECU</a:t>
            </a:r>
            <a:r>
              <a:rPr lang="ja-JP" altLang="en-US" dirty="0"/>
              <a:t>の中では数百万行を超えるプログラムが動いており、</a:t>
            </a:r>
            <a:r>
              <a:rPr lang="en-US" altLang="ja-JP" dirty="0"/>
              <a:t>ECU</a:t>
            </a:r>
            <a:r>
              <a:rPr lang="ja-JP" altLang="en-US" dirty="0"/>
              <a:t>を接続するケーブルは総延長約</a:t>
            </a:r>
            <a:r>
              <a:rPr lang="en-US" altLang="ja-JP" dirty="0"/>
              <a:t>2km</a:t>
            </a:r>
            <a:r>
              <a:rPr lang="ja-JP" altLang="en-US" dirty="0" err="1"/>
              <a:t>にも</a:t>
            </a:r>
            <a:r>
              <a:rPr lang="ja-JP" altLang="en-US" dirty="0"/>
              <a:t>及ぶ。いまや自動車は動くコンピュータネットワークとして機能していのである。</a:t>
            </a:r>
          </a:p>
          <a:p>
            <a:r>
              <a:rPr lang="ja-JP" altLang="en-US" dirty="0"/>
              <a:t>また、昨今のテレビは大多数が</a:t>
            </a:r>
            <a:r>
              <a:rPr lang="en-US" altLang="ja-JP" dirty="0"/>
              <a:t>Android</a:t>
            </a:r>
            <a:r>
              <a:rPr lang="ja-JP" altLang="en-US" dirty="0"/>
              <a:t>や</a:t>
            </a:r>
            <a:r>
              <a:rPr lang="en-US" altLang="ja-JP" dirty="0" err="1"/>
              <a:t>FirefoxOS</a:t>
            </a:r>
            <a:r>
              <a:rPr lang="ja-JP" altLang="en-US" dirty="0" err="1"/>
              <a:t>、</a:t>
            </a:r>
            <a:r>
              <a:rPr lang="en-US" altLang="ja-JP" dirty="0" err="1"/>
              <a:t>WebOS</a:t>
            </a:r>
            <a:r>
              <a:rPr lang="ja-JP" altLang="en-US" dirty="0"/>
              <a:t>といった</a:t>
            </a:r>
            <a:r>
              <a:rPr lang="en-US" altLang="ja-JP" dirty="0"/>
              <a:t>OS</a:t>
            </a:r>
            <a:r>
              <a:rPr lang="ja-JP" altLang="en-US" dirty="0"/>
              <a:t>を搭載しており、テレビ局から送られてくる平均</a:t>
            </a:r>
            <a:r>
              <a:rPr lang="en-US" altLang="ja-JP" dirty="0"/>
              <a:t>10Mbps</a:t>
            </a:r>
            <a:r>
              <a:rPr lang="ja-JP" altLang="en-US" dirty="0"/>
              <a:t>の</a:t>
            </a:r>
            <a:r>
              <a:rPr lang="en-US" altLang="ja-JP" dirty="0"/>
              <a:t>MPEG2</a:t>
            </a:r>
            <a:r>
              <a:rPr lang="ja-JP" altLang="en-US" dirty="0"/>
              <a:t>動画を表示するコンピュータである。コンピュータであるからにはアップデートも行われおり、皆がテレビを見ている裏側でデータ放送を活用して</a:t>
            </a:r>
            <a:r>
              <a:rPr lang="en-US" altLang="ja-JP" dirty="0"/>
              <a:t>OS</a:t>
            </a:r>
            <a:r>
              <a:rPr lang="ja-JP" altLang="en-US" dirty="0"/>
              <a:t>アップデートが行われている。</a:t>
            </a:r>
            <a:endParaRPr lang="en-US" altLang="ja-JP" dirty="0"/>
          </a:p>
          <a:p>
            <a:r>
              <a:rPr lang="ja-JP" altLang="en-US" dirty="0"/>
              <a:t>我々の生活にはもはやコンピュータが不可欠であり、コンピュータ無しの生活は成り立たなくなっている。加えて現代のコンピュータでは機械学習が活用されており、機械学習なしにはコンピュータの真価を発揮させることは出来ない時代になってきている。</a:t>
            </a:r>
          </a:p>
        </p:txBody>
      </p:sp>
      <p:pic>
        <p:nvPicPr>
          <p:cNvPr id="4" name="Picture 4" descr="https://images-na.ssl-images-amazon.com/images/I/91E8zQ8e5GL.jpg">
            <a:extLst>
              <a:ext uri="{FF2B5EF4-FFF2-40B4-BE49-F238E27FC236}">
                <a16:creationId xmlns:a16="http://schemas.microsoft.com/office/drawing/2014/main" id="{2FB0EA89-D872-4137-8A75-239806CBE6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9719" y="1971845"/>
            <a:ext cx="3148864" cy="445363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EC4B1365-2D02-4567-97EA-396476CF0FC9}"/>
              </a:ext>
            </a:extLst>
          </p:cNvPr>
          <p:cNvSpPr/>
          <p:nvPr/>
        </p:nvSpPr>
        <p:spPr>
          <a:xfrm>
            <a:off x="6163765" y="6488668"/>
            <a:ext cx="6074099" cy="369332"/>
          </a:xfrm>
          <a:prstGeom prst="rect">
            <a:avLst/>
          </a:prstGeom>
        </p:spPr>
        <p:txBody>
          <a:bodyPr wrap="none">
            <a:spAutoFit/>
          </a:bodyPr>
          <a:lstStyle/>
          <a:p>
            <a:r>
              <a:rPr lang="ja-JP" altLang="en-US" dirty="0"/>
              <a:t>キズナアイ-1st写真集-AI 中山寄稿コラムの序文より引用</a:t>
            </a:r>
          </a:p>
        </p:txBody>
      </p:sp>
    </p:spTree>
    <p:extLst>
      <p:ext uri="{BB962C8B-B14F-4D97-AF65-F5344CB8AC3E}">
        <p14:creationId xmlns:p14="http://schemas.microsoft.com/office/powerpoint/2010/main" val="141231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TotalTime>
  <Words>3623</Words>
  <Application>Microsoft Office PowerPoint</Application>
  <PresentationFormat>ワイド画面</PresentationFormat>
  <Paragraphs>514</Paragraphs>
  <Slides>58</Slides>
  <Notes>8</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58</vt:i4>
      </vt:variant>
    </vt:vector>
  </HeadingPairs>
  <TitlesOfParts>
    <vt:vector size="62" baseType="lpstr">
      <vt:lpstr>游ゴシック</vt:lpstr>
      <vt:lpstr>游ゴシック Light</vt:lpstr>
      <vt:lpstr>Arial</vt:lpstr>
      <vt:lpstr>Office テーマ</vt:lpstr>
      <vt:lpstr>なぜコンピュータを学ばなければならないのか 21世紀の君主論</vt:lpstr>
      <vt:lpstr>自己紹介</vt:lpstr>
      <vt:lpstr>自己紹介</vt:lpstr>
      <vt:lpstr>自己紹介</vt:lpstr>
      <vt:lpstr>注意</vt:lpstr>
      <vt:lpstr>目次</vt:lpstr>
      <vt:lpstr>目次</vt:lpstr>
      <vt:lpstr>共通するものは何？</vt:lpstr>
      <vt:lpstr>共通するものは何？</vt:lpstr>
      <vt:lpstr>なぜコンピュータを学ばなければならないのか</vt:lpstr>
      <vt:lpstr>1988 美味しんぼ</vt:lpstr>
      <vt:lpstr>1989 機動警察パトレイバー ON TELEVISION</vt:lpstr>
      <vt:lpstr>2015 SHIROBAKO</vt:lpstr>
      <vt:lpstr>2016 シン・ゴジラ</vt:lpstr>
      <vt:lpstr>2018 アグレッシブ烈子</vt:lpstr>
      <vt:lpstr>目次</vt:lpstr>
      <vt:lpstr>世界経済の変化（時価総額トップ10）</vt:lpstr>
      <vt:lpstr>日本経済の変化</vt:lpstr>
      <vt:lpstr>世界ではなにが起こっていたのか？</vt:lpstr>
      <vt:lpstr>目次</vt:lpstr>
      <vt:lpstr>タユピンコ人の寓話</vt:lpstr>
      <vt:lpstr>タユピンコ人の寓話</vt:lpstr>
      <vt:lpstr>タユピンコ人の寓話</vt:lpstr>
      <vt:lpstr>タユピンコ人の寓話</vt:lpstr>
      <vt:lpstr>タユピンコ人の寓話、解説</vt:lpstr>
      <vt:lpstr>世界では何が起こっているのか？</vt:lpstr>
      <vt:lpstr>お金持ちになるには？</vt:lpstr>
      <vt:lpstr>プログラマだけ勉強すればよいのでは？</vt:lpstr>
      <vt:lpstr>目次</vt:lpstr>
      <vt:lpstr>Computational Thinkingとは何か？</vt:lpstr>
      <vt:lpstr>中山の考えるComputational Thinking</vt:lpstr>
      <vt:lpstr>例）Atomを組み合わせて複雑な操作を作る</vt:lpstr>
      <vt:lpstr>NANDがあれば何でもできる</vt:lpstr>
      <vt:lpstr>コンピュータは単純だが速い</vt:lpstr>
      <vt:lpstr>人間は複雑だが遅い</vt:lpstr>
      <vt:lpstr>目次</vt:lpstr>
      <vt:lpstr>コンピュータによる産業の変化</vt:lpstr>
      <vt:lpstr>産業革命の段階</vt:lpstr>
      <vt:lpstr>産業革命の段階</vt:lpstr>
      <vt:lpstr>時代の変化１</vt:lpstr>
      <vt:lpstr>時代の変化2</vt:lpstr>
      <vt:lpstr>時代の変化３</vt:lpstr>
      <vt:lpstr>目次</vt:lpstr>
      <vt:lpstr>第四次産業革命とは何か？</vt:lpstr>
      <vt:lpstr>booth(pixivFactory)の例</vt:lpstr>
      <vt:lpstr>KADOKAWAの埼玉工場（建設中）</vt:lpstr>
      <vt:lpstr>第四次産業革命のネック</vt:lpstr>
      <vt:lpstr>東大の梅谷先生</vt:lpstr>
      <vt:lpstr>落合陽一先生のダイバーシティ生産</vt:lpstr>
      <vt:lpstr>第四次産業革命で何が起こっているのか？</vt:lpstr>
      <vt:lpstr>まとめ</vt:lpstr>
      <vt:lpstr>目次</vt:lpstr>
      <vt:lpstr>余談１：クラウドとは何か？</vt:lpstr>
      <vt:lpstr>余談２：人生の攻略法</vt:lpstr>
      <vt:lpstr>余談２：人生の攻略法（ハードモード）</vt:lpstr>
      <vt:lpstr>余談３：Boto3　MTurk</vt:lpstr>
      <vt:lpstr>会場での質疑応答１</vt:lpstr>
      <vt:lpstr>会場での質疑応答２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shinta nakayama</dc:creator>
  <cp:lastModifiedBy>shinta nakayama</cp:lastModifiedBy>
  <cp:revision>227</cp:revision>
  <dcterms:created xsi:type="dcterms:W3CDTF">2019-02-03T14:28:35Z</dcterms:created>
  <dcterms:modified xsi:type="dcterms:W3CDTF">2019-02-11T12:02:22Z</dcterms:modified>
</cp:coreProperties>
</file>